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Ex1.xml" ContentType="application/vnd.ms-office.chartex+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Ex2.xml" ContentType="application/vnd.ms-office.chartex+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1.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2.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Ex3.xml" ContentType="application/vnd.ms-office.chartex+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charts/chart3.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charts/chartEx4.xml" ContentType="application/vnd.ms-office.chartex+xml"/>
  <Override PartName="/ppt/charts/style7.xml" ContentType="application/vnd.ms-office.chartstyle+xml"/>
  <Override PartName="/ppt/charts/colors7.xml" ContentType="application/vnd.ms-office.chartcolorstyle+xml"/>
  <Override PartName="/ppt/theme/themeOverride7.xml" ContentType="application/vnd.openxmlformats-officedocument.themeOverride+xml"/>
  <Override PartName="/ppt/charts/chart4.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8.xml" ContentType="application/vnd.openxmlformats-officedocument.themeOverride+xml"/>
  <Override PartName="/ppt/charts/chartEx5.xml" ContentType="application/vnd.ms-office.chartex+xml"/>
  <Override PartName="/ppt/charts/style9.xml" ContentType="application/vnd.ms-office.chartstyle+xml"/>
  <Override PartName="/ppt/charts/colors9.xml" ContentType="application/vnd.ms-office.chartcolorstyle+xml"/>
  <Override PartName="/ppt/theme/themeOverride9.xml" ContentType="application/vnd.openxmlformats-officedocument.themeOverride+xml"/>
  <Override PartName="/ppt/charts/chart5.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10.xml" ContentType="application/vnd.openxmlformats-officedocument.themeOverride+xml"/>
  <Override PartName="/ppt/charts/chartEx6.xml" ContentType="application/vnd.ms-office.chartex+xml"/>
  <Override PartName="/ppt/charts/style11.xml" ContentType="application/vnd.ms-office.chartstyle+xml"/>
  <Override PartName="/ppt/charts/colors11.xml" ContentType="application/vnd.ms-office.chartcolorstyle+xml"/>
  <Override PartName="/ppt/theme/themeOverride11.xml" ContentType="application/vnd.openxmlformats-officedocument.themeOverride+xml"/>
  <Override PartName="/ppt/charts/chart6.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1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1" r:id="rId2"/>
    <p:sldId id="262" r:id="rId3"/>
    <p:sldId id="263" r:id="rId4"/>
    <p:sldId id="266" r:id="rId5"/>
    <p:sldId id="265" r:id="rId6"/>
    <p:sldId id="264" r:id="rId7"/>
    <p:sldId id="269" r:id="rId8"/>
    <p:sldId id="268" r:id="rId9"/>
  </p:sldIdLst>
  <p:sldSz cx="68580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232F3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63" d="100"/>
          <a:sy n="63" d="100"/>
        </p:scale>
        <p:origin x="341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12.xml"/><Relationship Id="rId1" Type="http://schemas.microsoft.com/office/2011/relationships/chartStyle" Target="style12.xml"/><Relationship Id="rId4" Type="http://schemas.openxmlformats.org/officeDocument/2006/relationships/package" Target="../embeddings/Microsoft_Excel_Worksheet5.xlsx"/></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C:\Users\maddoas\Documents\Jam%20Reduction%20Program\Analysis\SYR1\SYR1%20alarm%20faulted%20hours%20analysis.xlsx" TargetMode="External"/><Relationship Id="rId4" Type="http://schemas.openxmlformats.org/officeDocument/2006/relationships/themeOverride" Target="../theme/themeOverride1.xm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C:\Users\clarkedf\Documents\FCD\Work\RME%20Central%20Team\RAE\Site%20Audit\SYR1\SYR1%20FAULTED_PER_MEASURIN_1726598125318.xlsx" TargetMode="External"/><Relationship Id="rId4" Type="http://schemas.openxmlformats.org/officeDocument/2006/relationships/themeOverride" Target="../theme/themeOverride2.xml"/></Relationships>
</file>

<file path=ppt/charts/_rels/chartEx3.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file:///C:\Users\maddoas\Documents\Jam%20Reduction%20Program\Analysis\SYR1\SYR1%20alarm%20faulted%20hours%20analysis.xlsx" TargetMode="External"/><Relationship Id="rId4" Type="http://schemas.openxmlformats.org/officeDocument/2006/relationships/themeOverride" Target="../theme/themeOverride5.xml"/></Relationships>
</file>

<file path=ppt/charts/_rels/chartEx4.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oleObject" Target="file:///C:\Users\maddoas\Documents\Jam%20Reduction%20Program\Analysis\SYR1\SYR1%20OEE%20avalibility%20analysis.xlsx" TargetMode="External"/><Relationship Id="rId4" Type="http://schemas.openxmlformats.org/officeDocument/2006/relationships/themeOverride" Target="../theme/themeOverride7.xml"/></Relationships>
</file>

<file path=ppt/charts/_rels/chartEx5.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oleObject" Target="file:///C:\Users\maddoas\Documents\Jam%20Reduction%20Program\Analysis\SYR1\SYR1%20SEV%20analysis.xlsx" TargetMode="External"/><Relationship Id="rId4" Type="http://schemas.openxmlformats.org/officeDocument/2006/relationships/themeOverride" Target="../theme/themeOverride9.xml"/></Relationships>
</file>

<file path=ppt/charts/_rels/chartEx6.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oleObject" Target="file:///C:\Users\maddoas\Documents\Jam%20Reduction%20Program\Analysis\SYR1\SYR1%20throughput%20analysis.xlsx" TargetMode="External"/><Relationship Id="rId4" Type="http://schemas.openxmlformats.org/officeDocument/2006/relationships/themeOverride" Target="../theme/themeOverride1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30416666666666664"/>
          <c:y val="0.10416666666666667"/>
          <c:w val="0.46388888888888891"/>
          <c:h val="0.77314814814814814"/>
        </c:manualLayout>
      </c:layout>
      <c:pieChart>
        <c:varyColors val="1"/>
        <c:ser>
          <c:idx val="0"/>
          <c:order val="0"/>
          <c:tx>
            <c:strRef>
              <c:f>Analysis!$C$2</c:f>
              <c:strCache>
                <c:ptCount val="1"/>
                <c:pt idx="0">
                  <c:v>Sum of Faulted Time (Hrs)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88A8-485F-83AC-CBCEF7F1ABA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88A8-485F-83AC-CBCEF7F1ABA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88A8-485F-83AC-CBCEF7F1ABA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88A8-485F-83AC-CBCEF7F1ABAF}"/>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88A8-485F-83AC-CBCEF7F1ABAF}"/>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88A8-485F-83AC-CBCEF7F1ABAF}"/>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Analysis!$B$3:$B$8</c:f>
              <c:strCache>
                <c:ptCount val="5"/>
                <c:pt idx="0">
                  <c:v>ARSTOW</c:v>
                </c:pt>
                <c:pt idx="1">
                  <c:v>PACKLINE</c:v>
                </c:pt>
                <c:pt idx="2">
                  <c:v>AR FIELD</c:v>
                </c:pt>
                <c:pt idx="3">
                  <c:v>ARSAW</c:v>
                </c:pt>
                <c:pt idx="4">
                  <c:v>RECEIVE</c:v>
                </c:pt>
              </c:strCache>
            </c:strRef>
          </c:cat>
          <c:val>
            <c:numRef>
              <c:f>Analysis!$C$3:$C$8</c:f>
              <c:numCache>
                <c:formatCode>0</c:formatCode>
                <c:ptCount val="6"/>
                <c:pt idx="0">
                  <c:v>14007.549499999997</c:v>
                </c:pt>
                <c:pt idx="1">
                  <c:v>1700.0983000000001</c:v>
                </c:pt>
                <c:pt idx="2">
                  <c:v>1621.4603</c:v>
                </c:pt>
                <c:pt idx="3">
                  <c:v>1406.6046999999974</c:v>
                </c:pt>
                <c:pt idx="4">
                  <c:v>713.71130000000005</c:v>
                </c:pt>
              </c:numCache>
            </c:numRef>
          </c:val>
          <c:extLst>
            <c:ext xmlns:c16="http://schemas.microsoft.com/office/drawing/2014/chart" uri="{C3380CC4-5D6E-409C-BE32-E72D297353CC}">
              <c16:uniqueId val="{0000000C-88A8-485F-83AC-CBCEF7F1ABAF}"/>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9976224846894139"/>
          <c:y val="0.20351560221638962"/>
          <c:w val="0.40047572178477692"/>
          <c:h val="0.66745953630796151"/>
        </c:manualLayout>
      </c:layout>
      <c:pieChart>
        <c:varyColors val="1"/>
        <c:ser>
          <c:idx val="0"/>
          <c:order val="0"/>
          <c:tx>
            <c:strRef>
              <c:f>'SYR1 alarm faulted hours analys'!$B$4</c:f>
              <c:strCache>
                <c:ptCount val="1"/>
                <c:pt idx="0">
                  <c:v>Duration(hrs)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6AA-4F30-AF3B-7B573B9B42C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96AA-4F30-AF3B-7B573B9B42C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6AA-4F30-AF3B-7B573B9B42C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96AA-4F30-AF3B-7B573B9B42CF}"/>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96AA-4F30-AF3B-7B573B9B42CF}"/>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'SYR1 alarm faulted hours analys'!$A$5:$A$9</c:f>
              <c:strCache>
                <c:ptCount val="5"/>
                <c:pt idx="0">
                  <c:v>RSP L2</c:v>
                </c:pt>
                <c:pt idx="1">
                  <c:v>RSP OB L4</c:v>
                </c:pt>
                <c:pt idx="2">
                  <c:v>RSP L3</c:v>
                </c:pt>
                <c:pt idx="3">
                  <c:v>AR Sortation</c:v>
                </c:pt>
                <c:pt idx="4">
                  <c:v>AFE 2</c:v>
                </c:pt>
              </c:strCache>
            </c:strRef>
          </c:cat>
          <c:val>
            <c:numRef>
              <c:f>'SYR1 alarm faulted hours analys'!$B$5:$B$9</c:f>
              <c:numCache>
                <c:formatCode>General</c:formatCode>
                <c:ptCount val="5"/>
                <c:pt idx="0">
                  <c:v>2618.0346399999953</c:v>
                </c:pt>
                <c:pt idx="1">
                  <c:v>2182.7022099999958</c:v>
                </c:pt>
                <c:pt idx="2">
                  <c:v>1875.0228600000144</c:v>
                </c:pt>
                <c:pt idx="3">
                  <c:v>1493.2413200000178</c:v>
                </c:pt>
                <c:pt idx="4">
                  <c:v>568.52880999999002</c:v>
                </c:pt>
              </c:numCache>
            </c:numRef>
          </c:val>
          <c:extLst>
            <c:ext xmlns:c16="http://schemas.microsoft.com/office/drawing/2014/chart" uri="{C3380CC4-5D6E-409C-BE32-E72D297353CC}">
              <c16:uniqueId val="{0000000A-96AA-4F30-AF3B-7B573B9B42CF}"/>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'SYR1 OEE avalibility analysis'!$B$5</c:f>
              <c:strCache>
                <c:ptCount val="1"/>
                <c:pt idx="0">
                  <c:v>OEE availbility</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C743-4505-BB0B-86C5ACD4DE57}"/>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C743-4505-BB0B-86C5ACD4DE57}"/>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C743-4505-BB0B-86C5ACD4DE57}"/>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C743-4505-BB0B-86C5ACD4DE57}"/>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C743-4505-BB0B-86C5ACD4DE57}"/>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'SYR1 OEE avalibility analysis'!$A$6:$A$10</c:f>
              <c:strCache>
                <c:ptCount val="5"/>
                <c:pt idx="0">
                  <c:v>INBOUND</c:v>
                </c:pt>
                <c:pt idx="1">
                  <c:v>AFE 1</c:v>
                </c:pt>
                <c:pt idx="2">
                  <c:v>PACK</c:v>
                </c:pt>
                <c:pt idx="3">
                  <c:v>SHIP</c:v>
                </c:pt>
                <c:pt idx="4">
                  <c:v>AFE 2</c:v>
                </c:pt>
              </c:strCache>
            </c:strRef>
          </c:cat>
          <c:val>
            <c:numRef>
              <c:f>'SYR1 OEE avalibility analysis'!$B$6:$B$10</c:f>
              <c:numCache>
                <c:formatCode>0.00%</c:formatCode>
                <c:ptCount val="5"/>
                <c:pt idx="0">
                  <c:v>0.9401097826086956</c:v>
                </c:pt>
                <c:pt idx="1">
                  <c:v>0.95292614107883722</c:v>
                </c:pt>
                <c:pt idx="2">
                  <c:v>0.97621759259259244</c:v>
                </c:pt>
                <c:pt idx="3">
                  <c:v>0.98002433121019161</c:v>
                </c:pt>
                <c:pt idx="4">
                  <c:v>0.98043369963369953</c:v>
                </c:pt>
              </c:numCache>
            </c:numRef>
          </c:val>
          <c:extLst>
            <c:ext xmlns:c16="http://schemas.microsoft.com/office/drawing/2014/chart" uri="{C3380CC4-5D6E-409C-BE32-E72D297353CC}">
              <c16:uniqueId val="{0000000A-C743-4505-BB0B-86C5ACD4DE57}"/>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analysis!$B$5</c:f>
              <c:strCache>
                <c:ptCount val="1"/>
                <c:pt idx="0">
                  <c:v>SEV/ HIE</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802-43F6-8727-7D55C325FA7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802-43F6-8727-7D55C325FA7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0802-43F6-8727-7D55C325FA7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0802-43F6-8727-7D55C325FA7F}"/>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0802-43F6-8727-7D55C325FA7F}"/>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analysis!$A$6:$A$10</c:f>
              <c:strCache>
                <c:ptCount val="5"/>
                <c:pt idx="0">
                  <c:v>AR INFEED</c:v>
                </c:pt>
                <c:pt idx="1">
                  <c:v>SHIP</c:v>
                </c:pt>
                <c:pt idx="2">
                  <c:v>AFE 1</c:v>
                </c:pt>
                <c:pt idx="3">
                  <c:v>AR RCV</c:v>
                </c:pt>
                <c:pt idx="4">
                  <c:v>AR ARSAW</c:v>
                </c:pt>
              </c:strCache>
            </c:strRef>
          </c:cat>
          <c:val>
            <c:numRef>
              <c:f>analysis!$B$6:$B$10</c:f>
              <c:numCache>
                <c:formatCode>General</c:formatCode>
                <c:ptCount val="5"/>
                <c:pt idx="0">
                  <c:v>22</c:v>
                </c:pt>
                <c:pt idx="1">
                  <c:v>8</c:v>
                </c:pt>
                <c:pt idx="2">
                  <c:v>5</c:v>
                </c:pt>
                <c:pt idx="3">
                  <c:v>4</c:v>
                </c:pt>
                <c:pt idx="4">
                  <c:v>3</c:v>
                </c:pt>
              </c:numCache>
            </c:numRef>
          </c:val>
          <c:extLst>
            <c:ext xmlns:c16="http://schemas.microsoft.com/office/drawing/2014/chart" uri="{C3380CC4-5D6E-409C-BE32-E72D297353CC}">
              <c16:uniqueId val="{0000000A-0802-43F6-8727-7D55C325FA7F}"/>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analysis!$B$8</c:f>
              <c:strCache>
                <c:ptCount val="1"/>
                <c:pt idx="0">
                  <c:v>throughput</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176-4EB0-B3AD-95F9F2B6B9CE}"/>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176-4EB0-B3AD-95F9F2B6B9CE}"/>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A176-4EB0-B3AD-95F9F2B6B9CE}"/>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A176-4EB0-B3AD-95F9F2B6B9CE}"/>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A176-4EB0-B3AD-95F9F2B6B9CE}"/>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analysis!$A$9:$A$13</c:f>
              <c:strCache>
                <c:ptCount val="5"/>
                <c:pt idx="0">
                  <c:v>SHIP</c:v>
                </c:pt>
                <c:pt idx="1">
                  <c:v>AFE 1</c:v>
                </c:pt>
                <c:pt idx="2">
                  <c:v>AFE 2</c:v>
                </c:pt>
                <c:pt idx="3">
                  <c:v>RSP</c:v>
                </c:pt>
                <c:pt idx="4">
                  <c:v>PACK</c:v>
                </c:pt>
              </c:strCache>
            </c:strRef>
          </c:cat>
          <c:val>
            <c:numRef>
              <c:f>analysis!$B$9:$B$13</c:f>
              <c:numCache>
                <c:formatCode>_(* #,##0.00_);_(* \(#,##0.00\);_(* "-"??_);_(@_)</c:formatCode>
                <c:ptCount val="5"/>
                <c:pt idx="0">
                  <c:v>1071852002</c:v>
                </c:pt>
                <c:pt idx="1">
                  <c:v>336319884</c:v>
                </c:pt>
                <c:pt idx="2">
                  <c:v>241275028</c:v>
                </c:pt>
                <c:pt idx="3">
                  <c:v>107261488</c:v>
                </c:pt>
                <c:pt idx="4">
                  <c:v>82246785</c:v>
                </c:pt>
              </c:numCache>
            </c:numRef>
          </c:val>
          <c:extLst>
            <c:ext xmlns:c16="http://schemas.microsoft.com/office/drawing/2014/chart" uri="{C3380CC4-5D6E-409C-BE32-E72D297353CC}">
              <c16:uniqueId val="{0000000A-A176-4EB0-B3AD-95F9F2B6B9CE}"/>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Analysis!$C$17</c:f>
              <c:strCache>
                <c:ptCount val="1"/>
                <c:pt idx="0">
                  <c:v>SYR1</c:v>
                </c:pt>
              </c:strCache>
            </c:strRef>
          </c:tx>
          <c:spPr>
            <a:solidFill>
              <a:schemeClr val="accent1"/>
            </a:solidFill>
            <a:ln>
              <a:noFill/>
            </a:ln>
            <a:effectLst/>
          </c:spPr>
          <c:invertIfNegative val="0"/>
          <c:dPt>
            <c:idx val="1"/>
            <c:invertIfNegative val="0"/>
            <c:bubble3D val="0"/>
            <c:spPr>
              <a:solidFill>
                <a:schemeClr val="accent6"/>
              </a:solidFill>
              <a:ln>
                <a:noFill/>
              </a:ln>
              <a:effectLst/>
            </c:spPr>
            <c:extLst>
              <c:ext xmlns:c16="http://schemas.microsoft.com/office/drawing/2014/chart" uri="{C3380CC4-5D6E-409C-BE32-E72D297353CC}">
                <c16:uniqueId val="{00000001-5C94-4FB0-9384-3F99961BB1FF}"/>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3-5C94-4FB0-9384-3F99961BB1FF}"/>
              </c:ext>
            </c:extLst>
          </c:dPt>
          <c:dPt>
            <c:idx val="3"/>
            <c:invertIfNegative val="0"/>
            <c:bubble3D val="0"/>
            <c:spPr>
              <a:solidFill>
                <a:schemeClr val="accent4"/>
              </a:solidFill>
              <a:ln>
                <a:noFill/>
              </a:ln>
              <a:effectLst/>
            </c:spPr>
            <c:extLst>
              <c:ext xmlns:c16="http://schemas.microsoft.com/office/drawing/2014/chart" uri="{C3380CC4-5D6E-409C-BE32-E72D297353CC}">
                <c16:uniqueId val="{00000005-5C94-4FB0-9384-3F99961BB1FF}"/>
              </c:ext>
            </c:extLst>
          </c:dPt>
          <c:dPt>
            <c:idx val="4"/>
            <c:invertIfNegative val="0"/>
            <c:bubble3D val="0"/>
            <c:spPr>
              <a:solidFill>
                <a:srgbClr val="FF0000"/>
              </a:solidFill>
              <a:ln>
                <a:noFill/>
              </a:ln>
              <a:effectLst/>
            </c:spPr>
            <c:extLst>
              <c:ext xmlns:c16="http://schemas.microsoft.com/office/drawing/2014/chart" uri="{C3380CC4-5D6E-409C-BE32-E72D297353CC}">
                <c16:uniqueId val="{00000007-5C94-4FB0-9384-3F99961BB1FF}"/>
              </c:ext>
            </c:extLst>
          </c:dPt>
          <c:dPt>
            <c:idx val="5"/>
            <c:invertIfNegative val="0"/>
            <c:bubble3D val="0"/>
            <c:spPr>
              <a:solidFill>
                <a:srgbClr val="002060"/>
              </a:solidFill>
              <a:ln>
                <a:noFill/>
              </a:ln>
              <a:effectLst/>
            </c:spPr>
            <c:extLst>
              <c:ext xmlns:c16="http://schemas.microsoft.com/office/drawing/2014/chart" uri="{C3380CC4-5D6E-409C-BE32-E72D297353CC}">
                <c16:uniqueId val="{00000009-5C94-4FB0-9384-3F99961BB1FF}"/>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Analysis!$D$16:$I$16</c:f>
              <c:strCache>
                <c:ptCount val="6"/>
                <c:pt idx="0">
                  <c:v>Completed</c:v>
                </c:pt>
                <c:pt idx="1">
                  <c:v>Cancelled</c:v>
                </c:pt>
                <c:pt idx="2">
                  <c:v>Open</c:v>
                </c:pt>
                <c:pt idx="3">
                  <c:v>Review</c:v>
                </c:pt>
                <c:pt idx="4">
                  <c:v>Scheduled</c:v>
                </c:pt>
                <c:pt idx="5">
                  <c:v>Grand Total</c:v>
                </c:pt>
              </c:strCache>
            </c:strRef>
          </c:cat>
          <c:val>
            <c:numRef>
              <c:f>Analysis!$D$17:$I$17</c:f>
              <c:numCache>
                <c:formatCode>General</c:formatCode>
                <c:ptCount val="6"/>
                <c:pt idx="0">
                  <c:v>313</c:v>
                </c:pt>
                <c:pt idx="1">
                  <c:v>3</c:v>
                </c:pt>
                <c:pt idx="2">
                  <c:v>19</c:v>
                </c:pt>
                <c:pt idx="3">
                  <c:v>0</c:v>
                </c:pt>
                <c:pt idx="4">
                  <c:v>0</c:v>
                </c:pt>
                <c:pt idx="5">
                  <c:v>335</c:v>
                </c:pt>
              </c:numCache>
            </c:numRef>
          </c:val>
          <c:extLst>
            <c:ext xmlns:c16="http://schemas.microsoft.com/office/drawing/2014/chart" uri="{C3380CC4-5D6E-409C-BE32-E72D297353CC}">
              <c16:uniqueId val="{0000000A-5C94-4FB0-9384-3F99961BB1FF}"/>
            </c:ext>
          </c:extLst>
        </c:ser>
        <c:dLbls>
          <c:dLblPos val="outEnd"/>
          <c:showLegendKey val="0"/>
          <c:showVal val="1"/>
          <c:showCatName val="0"/>
          <c:showSerName val="0"/>
          <c:showPercent val="0"/>
          <c:showBubbleSize val="0"/>
        </c:dLbls>
        <c:gapWidth val="219"/>
        <c:overlap val="-27"/>
        <c:axId val="566036304"/>
        <c:axId val="566036720"/>
      </c:barChart>
      <c:catAx>
        <c:axId val="566036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6036720"/>
        <c:crosses val="autoZero"/>
        <c:auto val="1"/>
        <c:lblAlgn val="ctr"/>
        <c:lblOffset val="100"/>
        <c:noMultiLvlLbl val="0"/>
      </c:catAx>
      <c:valAx>
        <c:axId val="56603672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603630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'SYR1 alarm faulted hours analys'!$F$4:$F$23</cx:f>
        <cx:lvl ptCount="20">
          <cx:pt idx="0">RSP L2</cx:pt>
          <cx:pt idx="1">CP12 - RSP Outbound L2</cx:pt>
          <cx:pt idx="2">CP11 - RSP Inbound L2</cx:pt>
          <cx:pt idx="3">RSP OB L4</cx:pt>
          <cx:pt idx="4">CP16 - RSP Outbound L4</cx:pt>
          <cx:pt idx="5">RSP L3</cx:pt>
          <cx:pt idx="6">CP14 - RSP Outbound L3</cx:pt>
          <cx:pt idx="7">CP13 - RSP Inbound L3</cx:pt>
          <cx:pt idx="8">AR Sortation</cx:pt>
          <cx:pt idx="9">CP83 - SE AR AREA L1</cx:pt>
          <cx:pt idx="10">CP82C- NW AR CHUTES</cx:pt>
          <cx:pt idx="11">CP84 - AR EJECT CHUTES L1</cx:pt>
          <cx:pt idx="12">CP83C- SE AR CHUTES</cx:pt>
          <cx:pt idx="13">CP81 - NE AR AREA L1</cx:pt>
          <cx:pt idx="14">AFE 2</cx:pt>
          <cx:pt idx="15">CP58 - AFE2 TO PACKOUT EAST SIDE L1</cx:pt>
          <cx:pt idx="16">CP52 - AFE2 WEST CENTER SIDE L1</cx:pt>
          <cx:pt idx="17">CP56 - AFE2 SORTER L1</cx:pt>
          <cx:pt idx="18">CP51 - AFE2 WEST SIDE L1</cx:pt>
          <cx:pt idx="19">CP53 - AFE2 EAST CENTER SIDE L1</cx:pt>
        </cx:lvl>
      </cx:strDim>
      <cx:numDim type="val">
        <cx:f>'SYR1 alarm faulted hours analys'!$G$4:$G$23</cx:f>
        <cx:lvl ptCount="20" formatCode="0">
          <cx:pt idx="0">2618.0346399999949</cx:pt>
          <cx:pt idx="1">2477.3114099999948</cx:pt>
          <cx:pt idx="2">140.72323000000017</cx:pt>
          <cx:pt idx="3">2182.7022099999958</cx:pt>
          <cx:pt idx="4">2182.7022099999958</cx:pt>
          <cx:pt idx="5">1875.0228600000003</cx:pt>
          <cx:pt idx="6">1675.9274600000006</cx:pt>
          <cx:pt idx="7">199.09539999999978</cx:pt>
          <cx:pt idx="8">1493.2413199999937</cx:pt>
          <cx:pt idx="9">361.31839999999386</cx:pt>
          <cx:pt idx="10">234.60825000000006</cx:pt>
          <cx:pt idx="11">207.71170000000009</cx:pt>
          <cx:pt idx="12">180.95127000000014</cx:pt>
          <cx:pt idx="13">163.70677999999992</cx:pt>
          <cx:pt idx="14">568.52880999999979</cx:pt>
          <cx:pt idx="15">128.89294000000004</cx:pt>
          <cx:pt idx="16">107.50678000000011</cx:pt>
          <cx:pt idx="17">76.857979999999998</cx:pt>
          <cx:pt idx="18">73.661989999999747</cx:pt>
          <cx:pt idx="19">73.530300000000096</cx:pt>
        </cx:lvl>
      </cx:numDim>
    </cx:data>
  </cx:chartData>
  <cx:chart>
    <cx:plotArea>
      <cx:plotAreaRegion>
        <cx:series layoutId="clusteredColumn" uniqueId="{069375D4-B498-49BA-9C7A-EF22FD5B7802}">
          <cx:dataId val="0"/>
          <cx:layoutPr>
            <cx:aggregation/>
          </cx:layoutPr>
          <cx:axisId val="1"/>
        </cx:series>
        <cx:series layoutId="paretoLine" ownerIdx="0" uniqueId="{3D81E448-578D-47E9-942B-18C21E57C6AA}">
          <cx:axisId val="2"/>
        </cx:series>
      </cx:plotAreaRegion>
      <cx:axis id="0">
        <cx:catScaling gapWidth="0"/>
        <cx:tickLabels/>
      </cx:axis>
      <cx:axis id="1">
        <cx:valScaling/>
        <cx:tickLabels/>
      </cx:axis>
      <cx:axis id="2">
        <cx:valScaling max="1" min="0"/>
        <cx:units unit="percentage"/>
        <cx:tickLabels/>
      </cx:axis>
    </cx:plotArea>
  </cx:chart>
  <cx:clrMapOvr bg1="lt1" tx1="dk1" bg2="lt2" tx2="dk2" accent1="accent1" accent2="accent2" accent3="accent3" accent4="accent4" accent5="accent5" accent6="accent6" hlink="hlink" folHlink="folHlink"/>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Analysis!$J$4:$J$33</cx:f>
        <cx:lvl ptCount="30">
          <cx:pt idx="0">ARSTOW</cx:pt>
          <cx:pt idx="1">Bridge to ARSTOW 13165</cx:pt>
          <cx:pt idx="2">Bridge to ARSTOW 13065</cx:pt>
          <cx:pt idx="3">ARSTOW13025 Divert Right</cx:pt>
          <cx:pt idx="4">ARSTOW15175 Divert Left</cx:pt>
          <cx:pt idx="5">ARSTOW11065 VRC</cx:pt>
          <cx:pt idx="6">PACKLINE</cx:pt>
          <cx:pt idx="7">Singles 7 Tote Infeed Gravity</cx:pt>
          <cx:pt idx="8">AFE 2 Pack 5 &amp; 6 Takeaway</cx:pt>
          <cx:pt idx="9">AFE 1 Pack 9 &amp; 10 Takeaway</cx:pt>
          <cx:pt idx="10">Singles 1 Inside Totes</cx:pt>
          <cx:pt idx="11">AFE 1 Pack 1 &amp; 2 Takeaway</cx:pt>
          <cx:pt idx="12">AR FIELD</cx:pt>
          <cx:pt idx="13">Conveyor 81C700</cx:pt>
          <cx:pt idx="14">Chute 82C848 &amp; 82C849</cx:pt>
          <cx:pt idx="15">Chute 81C898 &amp; 81C899</cx:pt>
          <cx:pt idx="16">Chute 84C804 &amp; 84C805</cx:pt>
          <cx:pt idx="17">Chute 84C894 &amp; 84C895</cx:pt>
          <cx:pt idx="18">ARSAW</cx:pt>
          <cx:pt idx="19">RSP 2 West Tote Stack Conveyance Merge</cx:pt>
          <cx:pt idx="20">RSP 5 East Tote Stack Conveyance Merge</cx:pt>
          <cx:pt idx="21">ARSAW12010 Zone2</cx:pt>
          <cx:pt idx="22">RSP 3 East Tote Stack Conveyance Merge</cx:pt>
          <cx:pt idx="23">ARSAW12010 Zone1</cx:pt>
          <cx:pt idx="24">RECEIVE</cx:pt>
          <cx:pt idx="25">Decant Line 3 Takeaway to Inbound Merge</cx:pt>
          <cx:pt idx="26">Decant 01023 Takeaway</cx:pt>
          <cx:pt idx="27">Decant 01040 Takeaway</cx:pt>
          <cx:pt idx="28">Decant 01042 Takeaway</cx:pt>
          <cx:pt idx="29">Decant 01081 Takeaway</cx:pt>
        </cx:lvl>
      </cx:strDim>
      <cx:numDim type="val">
        <cx:f>Analysis!$K$4:$K$33</cx:f>
        <cx:lvl ptCount="30" formatCode="0">
          <cx:pt idx="0">14007.549500000006</cx:pt>
          <cx:pt idx="1">698.7043000000001</cx:pt>
          <cx:pt idx="2">695.8596</cx:pt>
          <cx:pt idx="3">308.42630000000003</cx:pt>
          <cx:pt idx="4">218.3861</cx:pt>
          <cx:pt idx="5">201.8475</cx:pt>
          <cx:pt idx="6">1700.0983000000001</cx:pt>
          <cx:pt idx="7">181.18190000000001</cx:pt>
          <cx:pt idx="8">114.378</cx:pt>
          <cx:pt idx="9">84.883300000000006</cx:pt>
          <cx:pt idx="10">83.621899999999997</cx:pt>
          <cx:pt idx="11">79.160200000000003</cx:pt>
          <cx:pt idx="12">1621.4602999999997</cx:pt>
          <cx:pt idx="13">696.0711</cx:pt>
          <cx:pt idx="14">36.176900000000003</cx:pt>
          <cx:pt idx="15">21.800000000000001</cx:pt>
          <cx:pt idx="16">16.667999999999999</cx:pt>
          <cx:pt idx="17">15.6069</cx:pt>
          <cx:pt idx="18">1406.6047000000003</cx:pt>
          <cx:pt idx="19">171.86500000000001</cx:pt>
          <cx:pt idx="20">61.93</cx:pt>
          <cx:pt idx="21">56.472999999999999</cx:pt>
          <cx:pt idx="22">49.659999999999997</cx:pt>
          <cx:pt idx="23">31.27</cx:pt>
          <cx:pt idx="24">713.71129999999994</cx:pt>
          <cx:pt idx="25">52.505800000000001</cx:pt>
          <cx:pt idx="26">43.344099999999997</cx:pt>
          <cx:pt idx="27">34.7622</cx:pt>
          <cx:pt idx="28">34.747700000000002</cx:pt>
          <cx:pt idx="29">28.7011</cx:pt>
        </cx:lvl>
      </cx:numDim>
    </cx:data>
  </cx:chartData>
  <cx:chart>
    <cx:plotArea>
      <cx:plotAreaRegion>
        <cx:series layoutId="clusteredColumn" uniqueId="{C6942B60-228B-4537-AAAE-DBB52185748E}">
          <cx:dataId val="0"/>
          <cx:layoutPr>
            <cx:aggregation/>
          </cx:layoutPr>
          <cx:axisId val="1"/>
        </cx:series>
        <cx:series layoutId="paretoLine" ownerIdx="0" uniqueId="{3007EA73-2E0B-44F7-8456-1E7663BD47C8}">
          <cx:axisId val="2"/>
        </cx:series>
      </cx:plotAreaRegion>
      <cx:axis id="0">
        <cx:catScaling gapWidth="0"/>
        <cx:tickLabels/>
      </cx:axis>
      <cx:axis id="1">
        <cx:valScaling/>
        <cx:tickLabels/>
      </cx:axis>
      <cx:axis id="2">
        <cx:valScaling max="1" min="0"/>
        <cx:units unit="percentage"/>
        <cx:tickLabels/>
      </cx:axis>
    </cx:plotArea>
  </cx:chart>
  <cx:clrMapOvr bg1="lt1" tx1="dk1" bg2="lt2" tx2="dk2" accent1="accent1" accent2="accent2" accent3="accent3" accent4="accent4" accent5="accent5" accent6="accent6" hlink="hlink" folHlink="folHlink"/>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'SYR1 alarm faulted hours analys'!$F$4:$F$23</cx:f>
        <cx:lvl ptCount="20">
          <cx:pt idx="0">RSP L2</cx:pt>
          <cx:pt idx="1">CP12 - RSP Outbound L2</cx:pt>
          <cx:pt idx="2">CP11 - RSP Inbound L2</cx:pt>
          <cx:pt idx="3">RSP OB L4</cx:pt>
          <cx:pt idx="4">CP16 - RSP Outbound L4</cx:pt>
          <cx:pt idx="5">RSP L3</cx:pt>
          <cx:pt idx="6">CP14 - RSP Outbound L3</cx:pt>
          <cx:pt idx="7">CP13 - RSP Inbound L3</cx:pt>
          <cx:pt idx="8">AR Sortation</cx:pt>
          <cx:pt idx="9">CP83 - SE AR AREA L1</cx:pt>
          <cx:pt idx="10">CP82C- NW AR CHUTES</cx:pt>
          <cx:pt idx="11">CP84 - AR EJECT CHUTES L1</cx:pt>
          <cx:pt idx="12">CP83C- SE AR CHUTES</cx:pt>
          <cx:pt idx="13">CP81 - NE AR AREA L1</cx:pt>
          <cx:pt idx="14">AFE 2</cx:pt>
          <cx:pt idx="15">CP58 - AFE2 TO PACKOUT EAST SIDE L1</cx:pt>
          <cx:pt idx="16">CP52 - AFE2 WEST CENTER SIDE L1</cx:pt>
          <cx:pt idx="17">CP56 - AFE2 SORTER L1</cx:pt>
          <cx:pt idx="18">CP51 - AFE2 WEST SIDE L1</cx:pt>
          <cx:pt idx="19">CP53 - AFE2 EAST CENTER SIDE L1</cx:pt>
        </cx:lvl>
      </cx:strDim>
      <cx:numDim type="val">
        <cx:f>'SYR1 alarm faulted hours analys'!$G$4:$G$23</cx:f>
        <cx:lvl ptCount="20" formatCode="0">
          <cx:pt idx="0">2618.0346399999949</cx:pt>
          <cx:pt idx="1">2477.3114099999948</cx:pt>
          <cx:pt idx="2">140.72323000000017</cx:pt>
          <cx:pt idx="3">2182.7022099999958</cx:pt>
          <cx:pt idx="4">2182.7022099999958</cx:pt>
          <cx:pt idx="5">1875.0228600000003</cx:pt>
          <cx:pt idx="6">1675.9274600000006</cx:pt>
          <cx:pt idx="7">199.09539999999978</cx:pt>
          <cx:pt idx="8">1493.2413199999937</cx:pt>
          <cx:pt idx="9">361.31839999999386</cx:pt>
          <cx:pt idx="10">234.60825000000006</cx:pt>
          <cx:pt idx="11">207.71170000000009</cx:pt>
          <cx:pt idx="12">180.95127000000014</cx:pt>
          <cx:pt idx="13">163.70677999999992</cx:pt>
          <cx:pt idx="14">568.52880999999979</cx:pt>
          <cx:pt idx="15">128.89294000000004</cx:pt>
          <cx:pt idx="16">107.50678000000011</cx:pt>
          <cx:pt idx="17">76.857979999999998</cx:pt>
          <cx:pt idx="18">73.661989999999747</cx:pt>
          <cx:pt idx="19">73.530300000000096</cx:pt>
        </cx:lvl>
      </cx:numDim>
    </cx:data>
  </cx:chartData>
  <cx:chart>
    <cx:plotArea>
      <cx:plotAreaRegion>
        <cx:series layoutId="clusteredColumn" uniqueId="{069375D4-B498-49BA-9C7A-EF22FD5B7802}">
          <cx:dataId val="0"/>
          <cx:layoutPr>
            <cx:aggregation/>
          </cx:layoutPr>
          <cx:axisId val="1"/>
        </cx:series>
        <cx:series layoutId="paretoLine" ownerIdx="0" uniqueId="{3D81E448-578D-47E9-942B-18C21E57C6AA}">
          <cx:axisId val="2"/>
        </cx:series>
      </cx:plotAreaRegion>
      <cx:axis id="0">
        <cx:catScaling gapWidth="0"/>
        <cx:tickLabels/>
      </cx:axis>
      <cx:axis id="1">
        <cx:valScaling/>
        <cx:tickLabels/>
      </cx:axis>
      <cx:axis id="2">
        <cx:valScaling max="1" min="0"/>
        <cx:units unit="percentage"/>
        <cx:tickLabels/>
      </cx:axis>
    </cx:plotArea>
  </cx:chart>
  <cx:clrMapOvr bg1="lt1" tx1="dk1" bg2="lt2" tx2="dk2" accent1="accent1" accent2="accent2" accent3="accent3" accent4="accent4" accent5="accent5" accent6="accent6" hlink="hlink" folHlink="folHlink"/>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'SYR1 OEE avalibility analysis'!$K$6:$K$34</cx:f>
        <cx:lvl ptCount="29">
          <cx:pt idx="0">INBOUND</cx:pt>
          <cx:pt idx="1">CUSTOMER RETURN</cx:pt>
          <cx:pt idx="2">RECEIVE</cx:pt>
          <cx:pt idx="3">EMPTY TOTES</cx:pt>
          <cx:pt idx="4">IB SORTER</cx:pt>
          <cx:pt idx="5">WASTE</cx:pt>
          <cx:pt idx="6">AFE 1</cx:pt>
          <cx:pt idx="7">EMPTY TOTES</cx:pt>
          <cx:pt idx="8">TOTE INDUCT</cx:pt>
          <cx:pt idx="9">TRAY INDUCT</cx:pt>
          <cx:pt idx="10">REBIN</cx:pt>
          <cx:pt idx="11">MINI SORTER</cx:pt>
          <cx:pt idx="12">PACK</cx:pt>
          <cx:pt idx="13">SMARTPAC</cx:pt>
          <cx:pt idx="14">SLAM</cx:pt>
          <cx:pt idx="15">PACKLINE</cx:pt>
          <cx:pt idx="16">PRE SLAM</cx:pt>
          <cx:pt idx="17">SHIP</cx:pt>
          <cx:pt idx="18">POST SLAM</cx:pt>
          <cx:pt idx="19">ROBIN</cx:pt>
          <cx:pt idx="20">AR FIELD</cx:pt>
          <cx:pt idx="21">ROBOT PALLETIZING</cx:pt>
          <cx:pt idx="22">RECIRC</cx:pt>
          <cx:pt idx="23">AFE 2</cx:pt>
          <cx:pt idx="24">EMPTY TOTES</cx:pt>
          <cx:pt idx="25">MERGE</cx:pt>
          <cx:pt idx="26">REBIN</cx:pt>
          <cx:pt idx="27">TRAY INDUCT</cx:pt>
          <cx:pt idx="28">TOTE INDUCT</cx:pt>
        </cx:lvl>
      </cx:strDim>
      <cx:numDim type="val">
        <cx:f>'SYR1 OEE avalibility analysis'!$L$6:$L$34</cx:f>
        <cx:lvl ptCount="29" formatCode="0.00%">
          <cx:pt idx="0">0.94010978260869582</cx:pt>
          <cx:pt idx="1">0.91349999999999998</cx:pt>
          <cx:pt idx="2">0.92483043478260873</cx:pt>
          <cx:pt idx="3">0.97472500000000006</cx:pt>
          <cx:pt idx="4">0.98594999999999999</cx:pt>
          <cx:pt idx="5">0.99193749999999992</cx:pt>
          <cx:pt idx="6">0.95292614107883733</cx:pt>
          <cx:pt idx="7">0.76742666666666681</cx:pt>
          <cx:pt idx="8">0.87754117647058816</cx:pt>
          <cx:pt idx="9">0.94608375</cx:pt>
          <cx:pt idx="10">0.9696499999999999</cx:pt>
          <cx:pt idx="11">0.98670208333333254</cx:pt>
          <cx:pt idx="12">0.97621759259259233</cx:pt>
          <cx:pt idx="13">0.95297499999999991</cx:pt>
          <cx:pt idx="14">0.95744000000000007</cx:pt>
          <cx:pt idx="15">0.98257142857142821</cx:pt>
          <cx:pt idx="16">0.98579166666666673</cx:pt>
          <cx:pt idx="17">0.98002433121019095</cx:pt>
          <cx:pt idx="18">0.95689583333333328</cx:pt>
          <cx:pt idx="19">0.9639838235294117</cx:pt>
          <cx:pt idx="20">0.97580588235294052</cx:pt>
          <cx:pt idx="21">0.9929</cx:pt>
          <cx:pt idx="22">0.99534999999999996</cx:pt>
          <cx:pt idx="23">0.98043369963369953</cx:pt>
          <cx:pt idx="24">0.76193846153846156</cx:pt>
          <cx:pt idx="25">0.85232857142857132</cx:pt>
          <cx:pt idx="26">0.93610000000000004</cx:pt>
          <cx:pt idx="27">0.99394444444444441</cx:pt>
          <cx:pt idx="28">0.9942200000000001</cx:pt>
        </cx:lvl>
      </cx:numDim>
    </cx:data>
  </cx:chartData>
  <cx:chart>
    <cx:plotArea>
      <cx:plotAreaRegion>
        <cx:series layoutId="clusteredColumn" uniqueId="{0A99F8CF-07BC-4325-B453-1ED1FED09CF3}">
          <cx:tx>
            <cx:txData>
              <cx:f>'SYR1 OEE avalibility analysis'!$L$5</cx:f>
              <cx:v>OEE availbility</cx:v>
            </cx:txData>
          </cx:tx>
          <cx:dataId val="0"/>
          <cx:layoutPr>
            <cx:aggregation/>
          </cx:layoutPr>
          <cx:axisId val="1"/>
        </cx:series>
        <cx:series layoutId="paretoLine" ownerIdx="0" uniqueId="{EAFD128C-79B5-4C38-B379-DA1736CEE60E}">
          <cx:axisId val="2"/>
        </cx:series>
      </cx:plotAreaRegion>
      <cx:axis id="0">
        <cx:catScaling gapWidth="0"/>
        <cx:tickLabels/>
      </cx:axis>
      <cx:axis id="1">
        <cx:valScaling/>
        <cx:tickLabels/>
      </cx:axis>
      <cx:axis id="2">
        <cx:valScaling max="1" min="0"/>
        <cx:units unit="percentage"/>
        <cx:tickLabels/>
      </cx:axis>
    </cx:plotArea>
  </cx:chart>
  <cx:clrMapOvr bg1="lt1" tx1="dk1" bg2="lt2" tx2="dk2" accent1="accent1" accent2="accent2" accent3="accent3" accent4="accent4" accent5="accent5" accent6="accent6" hlink="hlink" folHlink="folHlink"/>
</cx:chartSpace>
</file>

<file path=ppt/charts/chartEx5.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analysis!$R$4:$R$23</cx:f>
        <cx:lvl ptCount="20">
          <cx:pt idx="0">AR INFEED</cx:pt>
          <cx:pt idx="1">SHIP</cx:pt>
          <cx:pt idx="2">AFE 1</cx:pt>
          <cx:pt idx="3">AR RCV</cx:pt>
          <cx:pt idx="4">AR ARSAW</cx:pt>
          <cx:pt idx="5">AR TAKEAWAY</cx:pt>
          <cx:pt idx="6">AFE 2</cx:pt>
          <cx:pt idx="7">SLAT SORTER MRS</cx:pt>
          <cx:pt idx="8">AR LANES</cx:pt>
          <cx:pt idx="9">AFE 3.5</cx:pt>
          <cx:pt idx="10">AR NORTH RECIRC</cx:pt>
          <cx:pt idx="11">TOTE STACKER</cx:pt>
          <cx:pt idx="12"> RECEIVING</cx:pt>
          <cx:pt idx="13">AFE 3.5 </cx:pt>
          <cx:pt idx="14">CONTROL PANEL</cx:pt>
          <cx:pt idx="15">Ambaflex Infeed</cx:pt>
          <cx:pt idx="16">Outbound</cx:pt>
          <cx:pt idx="17">(blank)</cx:pt>
          <cx:pt idx="18">RCV</cx:pt>
          <cx:pt idx="19">RECEIVING </cx:pt>
        </cx:lvl>
      </cx:strDim>
      <cx:numDim type="val">
        <cx:f>analysis!$S$4:$S$23</cx:f>
        <cx:lvl ptCount="20" formatCode="General">
          <cx:pt idx="0">22</cx:pt>
          <cx:pt idx="1">8</cx:pt>
          <cx:pt idx="2">5</cx:pt>
          <cx:pt idx="3">4</cx:pt>
          <cx:pt idx="4">3</cx:pt>
          <cx:pt idx="5">2</cx:pt>
          <cx:pt idx="6">2</cx:pt>
          <cx:pt idx="7">2</cx:pt>
          <cx:pt idx="8">2</cx:pt>
          <cx:pt idx="9">2</cx:pt>
          <cx:pt idx="10">2</cx:pt>
          <cx:pt idx="11">1</cx:pt>
          <cx:pt idx="12">1</cx:pt>
          <cx:pt idx="13">1</cx:pt>
          <cx:pt idx="14">1</cx:pt>
          <cx:pt idx="15">1</cx:pt>
          <cx:pt idx="16">1</cx:pt>
          <cx:pt idx="17">1</cx:pt>
          <cx:pt idx="18">1</cx:pt>
          <cx:pt idx="19">1</cx:pt>
        </cx:lvl>
      </cx:numDim>
    </cx:data>
  </cx:chartData>
  <cx:chart>
    <cx:plotArea>
      <cx:plotAreaRegion>
        <cx:series layoutId="clusteredColumn" uniqueId="{F94CBC83-59A4-4456-90CE-697BF1892648}">
          <cx:tx>
            <cx:txData>
              <cx:f>analysis!$S$3</cx:f>
              <cx:v>SEV/ HIE</cx:v>
            </cx:txData>
          </cx:tx>
          <cx:dataId val="0"/>
          <cx:layoutPr>
            <cx:aggregation/>
          </cx:layoutPr>
          <cx:axisId val="1"/>
        </cx:series>
        <cx:series layoutId="paretoLine" ownerIdx="0" uniqueId="{4434CC88-7A6C-46AD-9A95-C61829C44B52}">
          <cx:axisId val="2"/>
        </cx:series>
      </cx:plotAreaRegion>
      <cx:axis id="0">
        <cx:catScaling gapWidth="0"/>
        <cx:tickLabels/>
      </cx:axis>
      <cx:axis id="1">
        <cx:valScaling/>
        <cx:tickLabels/>
      </cx:axis>
      <cx:axis id="2">
        <cx:valScaling max="1" min="0"/>
        <cx:units unit="percentage"/>
        <cx:tickLabels/>
      </cx:axis>
    </cx:plotArea>
  </cx:chart>
  <cx:clrMapOvr bg1="lt1" tx1="dk1" bg2="lt2" tx2="dk2" accent1="accent1" accent2="accent2" accent3="accent3" accent4="accent4" accent5="accent5" accent6="accent6" hlink="hlink" folHlink="folHlink"/>
</cx:chartSpace>
</file>

<file path=ppt/charts/chartEx6.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analysis!$O$5:$O$35</cx:f>
        <cx:lvl ptCount="31">
          <cx:pt idx="0">SHIP</cx:pt>
          <cx:pt idx="1">AR SORT</cx:pt>
          <cx:pt idx="2">Singulator Infeed</cx:pt>
          <cx:pt idx="3">CW1000</cx:pt>
          <cx:pt idx="4">Main Routing Sorter Scanner</cx:pt>
          <cx:pt idx="5">Main Routing Sorter</cx:pt>
          <cx:pt idx="6">AFE 1</cx:pt>
          <cx:pt idx="7">AFE 1 Scanner</cx:pt>
          <cx:pt idx="8">Induct 107, 108 Merge Takeaway</cx:pt>
          <cx:pt idx="9">AFE Sorter 1 Induct</cx:pt>
          <cx:pt idx="10">AFE 1 7-1 Merge</cx:pt>
          <cx:pt idx="11">AFE 1 Sorter</cx:pt>
          <cx:pt idx="12">AFE 2</cx:pt>
          <cx:pt idx="13">AFE 2 Scanner</cx:pt>
          <cx:pt idx="14">AFE 2 8-1 Merge </cx:pt>
          <cx:pt idx="15">AFE 2 Sorter Induct</cx:pt>
          <cx:pt idx="16">AFE 2 Sorter</cx:pt>
          <cx:pt idx="17">AFE 2 8-1 Merge Lane 3 </cx:pt>
          <cx:pt idx="18">RSP</cx:pt>
          <cx:pt idx="19">RSP 4 ARSTOW Entry Scanner</cx:pt>
          <cx:pt idx="20">RSP 2 ARSTOW Entry Scanner</cx:pt>
          <cx:pt idx="21">RSP 5 ARSTOW Entry Scanner</cx:pt>
          <cx:pt idx="22">RSP 3 ARSTOW Entry Scanner</cx:pt>
          <cx:pt idx="23">Tote Infeed for RSP 4 ARSTOW</cx:pt>
          <cx:pt idx="24">PACK</cx:pt>
          <cx:pt idx="25">Single 7 Collector to AR North </cx:pt>
          <cx:pt idx="26">Singles 6 Pack Takeaway</cx:pt>
          <cx:pt idx="27">Singles Collector to AR North</cx:pt>
          <cx:pt idx="28">SLAM 101</cx:pt>
          <cx:pt idx="29">SLAM 209</cx:pt>
        </cx:lvl>
      </cx:strDim>
      <cx:numDim type="val">
        <cx:f>analysis!$P$5:$P$35</cx:f>
        <cx:lvl ptCount="31" formatCode="_(* #,##0.00_);_(* \(#,##0.00\);_(* &quot;-&quot;??_);_(@_)">
          <cx:pt idx="0">1071852002</cx:pt>
          <cx:pt idx="1">903564269</cx:pt>
          <cx:pt idx="2">25171690</cx:pt>
          <cx:pt idx="3">12787894</cx:pt>
          <cx:pt idx="4">7407293</cx:pt>
          <cx:pt idx="5">7346098</cx:pt>
          <cx:pt idx="6">336319884</cx:pt>
          <cx:pt idx="7">28250741</cx:pt>
          <cx:pt idx="8">22036782</cx:pt>
          <cx:pt idx="9">14063590</cx:pt>
          <cx:pt idx="10">13931673</cx:pt>
          <cx:pt idx="11">13689439</cx:pt>
          <cx:pt idx="12">241275028</cx:pt>
          <cx:pt idx="13">30797890</cx:pt>
          <cx:pt idx="14">15626809</cx:pt>
          <cx:pt idx="15">15328683</cx:pt>
          <cx:pt idx="16">15124272</cx:pt>
          <cx:pt idx="17">2506500</cx:pt>
          <cx:pt idx="18">107261488</cx:pt>
          <cx:pt idx="19">1630516</cx:pt>
          <cx:pt idx="20">1600852</cx:pt>
          <cx:pt idx="21">1554880</cx:pt>
          <cx:pt idx="22">1549861</cx:pt>
          <cx:pt idx="23">1397682</cx:pt>
          <cx:pt idx="24">82246785</cx:pt>
          <cx:pt idx="25">5444677</cx:pt>
          <cx:pt idx="26">5280836</cx:pt>
          <cx:pt idx="27">5158423</cx:pt>
          <cx:pt idx="28">2202599</cx:pt>
          <cx:pt idx="29">2141788</cx:pt>
        </cx:lvl>
      </cx:numDim>
    </cx:data>
  </cx:chartData>
  <cx:chart>
    <cx:plotArea>
      <cx:plotAreaRegion>
        <cx:series layoutId="clusteredColumn" uniqueId="{887094E5-854A-4F45-A453-05B8D6249924}">
          <cx:tx>
            <cx:txData>
              <cx:f>analysis!$P$4</cx:f>
              <cx:v>total units</cx:v>
            </cx:txData>
          </cx:tx>
          <cx:dataId val="0"/>
          <cx:layoutPr>
            <cx:aggregation/>
          </cx:layoutPr>
          <cx:axisId val="1"/>
        </cx:series>
        <cx:series layoutId="paretoLine" ownerIdx="0" uniqueId="{3FA8A8E2-6ABE-4A48-9613-F27D236862D6}">
          <cx:axisId val="2"/>
        </cx:series>
      </cx:plotAreaRegion>
      <cx:axis id="0">
        <cx:catScaling gapWidth="0"/>
        <cx:tickLabels/>
      </cx:axis>
      <cx:axis id="1">
        <cx:valScaling/>
        <cx:tickLabels/>
      </cx:axis>
      <cx:axis id="2">
        <cx:valScaling max="1" min="0"/>
        <cx:units unit="percentage"/>
        <cx:tickLabels/>
      </cx:axis>
    </cx:plotArea>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drawings/_rels/vmlDrawing1.v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image" Target="../media/image19.emf"/><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995312"/>
            <a:ext cx="5829300" cy="4244622"/>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6403623"/>
            <a:ext cx="5143500" cy="2943577"/>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D573CE9-ECF4-42F2-A34F-F2DB40D0E4C2}" type="datetimeFigureOut">
              <a:rPr lang="en-US" smtClean="0"/>
              <a:t>9/26/2024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427B63-5408-4ED8-8908-C49063F850A1}" type="slidenum">
              <a:rPr lang="en-US" smtClean="0"/>
              <a:t>‹#›</a:t>
            </a:fld>
            <a:endParaRPr lang="en-US"/>
          </a:p>
        </p:txBody>
      </p:sp>
    </p:spTree>
    <p:extLst>
      <p:ext uri="{BB962C8B-B14F-4D97-AF65-F5344CB8AC3E}">
        <p14:creationId xmlns:p14="http://schemas.microsoft.com/office/powerpoint/2010/main" val="565614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573CE9-ECF4-42F2-A34F-F2DB40D0E4C2}" type="datetimeFigureOut">
              <a:rPr lang="en-US" smtClean="0"/>
              <a:t>9/26/2024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427B63-5408-4ED8-8908-C49063F850A1}" type="slidenum">
              <a:rPr lang="en-US" smtClean="0"/>
              <a:t>‹#›</a:t>
            </a:fld>
            <a:endParaRPr lang="en-US"/>
          </a:p>
        </p:txBody>
      </p:sp>
    </p:spTree>
    <p:extLst>
      <p:ext uri="{BB962C8B-B14F-4D97-AF65-F5344CB8AC3E}">
        <p14:creationId xmlns:p14="http://schemas.microsoft.com/office/powerpoint/2010/main" val="19666073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649111"/>
            <a:ext cx="1478756" cy="1033215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649111"/>
            <a:ext cx="4350544" cy="1033215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573CE9-ECF4-42F2-A34F-F2DB40D0E4C2}" type="datetimeFigureOut">
              <a:rPr lang="en-US" smtClean="0"/>
              <a:t>9/26/2024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427B63-5408-4ED8-8908-C49063F850A1}" type="slidenum">
              <a:rPr lang="en-US" smtClean="0"/>
              <a:t>‹#›</a:t>
            </a:fld>
            <a:endParaRPr lang="en-US"/>
          </a:p>
        </p:txBody>
      </p:sp>
    </p:spTree>
    <p:extLst>
      <p:ext uri="{BB962C8B-B14F-4D97-AF65-F5344CB8AC3E}">
        <p14:creationId xmlns:p14="http://schemas.microsoft.com/office/powerpoint/2010/main" val="10288988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D573CE9-ECF4-42F2-A34F-F2DB40D0E4C2}" type="datetimeFigureOut">
              <a:rPr lang="en-US" smtClean="0"/>
              <a:t>9/26/2024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427B63-5408-4ED8-8908-C49063F850A1}" type="slidenum">
              <a:rPr lang="en-US" smtClean="0"/>
              <a:t>‹#›</a:t>
            </a:fld>
            <a:endParaRPr lang="en-US"/>
          </a:p>
        </p:txBody>
      </p:sp>
    </p:spTree>
    <p:extLst>
      <p:ext uri="{BB962C8B-B14F-4D97-AF65-F5344CB8AC3E}">
        <p14:creationId xmlns:p14="http://schemas.microsoft.com/office/powerpoint/2010/main" val="21097378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3039537"/>
            <a:ext cx="5915025" cy="5071532"/>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8159048"/>
            <a:ext cx="5915025" cy="2666999"/>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D573CE9-ECF4-42F2-A34F-F2DB40D0E4C2}" type="datetimeFigureOut">
              <a:rPr lang="en-US" smtClean="0"/>
              <a:t>9/26/2024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427B63-5408-4ED8-8908-C49063F850A1}" type="slidenum">
              <a:rPr lang="en-US" smtClean="0"/>
              <a:t>‹#›</a:t>
            </a:fld>
            <a:endParaRPr lang="en-US"/>
          </a:p>
        </p:txBody>
      </p:sp>
    </p:spTree>
    <p:extLst>
      <p:ext uri="{BB962C8B-B14F-4D97-AF65-F5344CB8AC3E}">
        <p14:creationId xmlns:p14="http://schemas.microsoft.com/office/powerpoint/2010/main" val="2150620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3245556"/>
            <a:ext cx="2914650" cy="77357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3245556"/>
            <a:ext cx="2914650" cy="77357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D573CE9-ECF4-42F2-A34F-F2DB40D0E4C2}" type="datetimeFigureOut">
              <a:rPr lang="en-US" smtClean="0"/>
              <a:t>9/26/2024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427B63-5408-4ED8-8908-C49063F850A1}" type="slidenum">
              <a:rPr lang="en-US" smtClean="0"/>
              <a:t>‹#›</a:t>
            </a:fld>
            <a:endParaRPr lang="en-US"/>
          </a:p>
        </p:txBody>
      </p:sp>
    </p:spTree>
    <p:extLst>
      <p:ext uri="{BB962C8B-B14F-4D97-AF65-F5344CB8AC3E}">
        <p14:creationId xmlns:p14="http://schemas.microsoft.com/office/powerpoint/2010/main" val="2678319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649114"/>
            <a:ext cx="5915025" cy="2356556"/>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988734"/>
            <a:ext cx="2901255" cy="146473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72381" y="4453467"/>
            <a:ext cx="2901255" cy="65503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988734"/>
            <a:ext cx="2915543" cy="146473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3471863" y="4453467"/>
            <a:ext cx="2915543" cy="65503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D573CE9-ECF4-42F2-A34F-F2DB40D0E4C2}" type="datetimeFigureOut">
              <a:rPr lang="en-US" smtClean="0"/>
              <a:t>9/26/2024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427B63-5408-4ED8-8908-C49063F850A1}" type="slidenum">
              <a:rPr lang="en-US" smtClean="0"/>
              <a:t>‹#›</a:t>
            </a:fld>
            <a:endParaRPr lang="en-US"/>
          </a:p>
        </p:txBody>
      </p:sp>
    </p:spTree>
    <p:extLst>
      <p:ext uri="{BB962C8B-B14F-4D97-AF65-F5344CB8AC3E}">
        <p14:creationId xmlns:p14="http://schemas.microsoft.com/office/powerpoint/2010/main" val="3435236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D573CE9-ECF4-42F2-A34F-F2DB40D0E4C2}" type="datetimeFigureOut">
              <a:rPr lang="en-US" smtClean="0"/>
              <a:t>9/26/2024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427B63-5408-4ED8-8908-C49063F850A1}" type="slidenum">
              <a:rPr lang="en-US" smtClean="0"/>
              <a:t>‹#›</a:t>
            </a:fld>
            <a:endParaRPr lang="en-US"/>
          </a:p>
        </p:txBody>
      </p:sp>
    </p:spTree>
    <p:extLst>
      <p:ext uri="{BB962C8B-B14F-4D97-AF65-F5344CB8AC3E}">
        <p14:creationId xmlns:p14="http://schemas.microsoft.com/office/powerpoint/2010/main" val="946463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573CE9-ECF4-42F2-A34F-F2DB40D0E4C2}" type="datetimeFigureOut">
              <a:rPr lang="en-US" smtClean="0"/>
              <a:t>9/26/2024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427B63-5408-4ED8-8908-C49063F850A1}" type="slidenum">
              <a:rPr lang="en-US" smtClean="0"/>
              <a:t>‹#›</a:t>
            </a:fld>
            <a:endParaRPr lang="en-US"/>
          </a:p>
        </p:txBody>
      </p:sp>
    </p:spTree>
    <p:extLst>
      <p:ext uri="{BB962C8B-B14F-4D97-AF65-F5344CB8AC3E}">
        <p14:creationId xmlns:p14="http://schemas.microsoft.com/office/powerpoint/2010/main" val="27491953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812800"/>
            <a:ext cx="2211884" cy="28448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755425"/>
            <a:ext cx="3471863" cy="8664222"/>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3657600"/>
            <a:ext cx="2211884" cy="677615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6D573CE9-ECF4-42F2-A34F-F2DB40D0E4C2}" type="datetimeFigureOut">
              <a:rPr lang="en-US" smtClean="0"/>
              <a:t>9/26/2024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427B63-5408-4ED8-8908-C49063F850A1}" type="slidenum">
              <a:rPr lang="en-US" smtClean="0"/>
              <a:t>‹#›</a:t>
            </a:fld>
            <a:endParaRPr lang="en-US"/>
          </a:p>
        </p:txBody>
      </p:sp>
    </p:spTree>
    <p:extLst>
      <p:ext uri="{BB962C8B-B14F-4D97-AF65-F5344CB8AC3E}">
        <p14:creationId xmlns:p14="http://schemas.microsoft.com/office/powerpoint/2010/main" val="2845634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812800"/>
            <a:ext cx="2211884" cy="28448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755425"/>
            <a:ext cx="3471863" cy="8664222"/>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3657600"/>
            <a:ext cx="2211884" cy="677615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6D573CE9-ECF4-42F2-A34F-F2DB40D0E4C2}" type="datetimeFigureOut">
              <a:rPr lang="en-US" smtClean="0"/>
              <a:t>9/26/2024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427B63-5408-4ED8-8908-C49063F850A1}" type="slidenum">
              <a:rPr lang="en-US" smtClean="0"/>
              <a:t>‹#›</a:t>
            </a:fld>
            <a:endParaRPr lang="en-US"/>
          </a:p>
        </p:txBody>
      </p:sp>
    </p:spTree>
    <p:extLst>
      <p:ext uri="{BB962C8B-B14F-4D97-AF65-F5344CB8AC3E}">
        <p14:creationId xmlns:p14="http://schemas.microsoft.com/office/powerpoint/2010/main" val="259741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649114"/>
            <a:ext cx="5915025" cy="235655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3245556"/>
            <a:ext cx="5915025" cy="773571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11300181"/>
            <a:ext cx="1543050" cy="649111"/>
          </a:xfrm>
          <a:prstGeom prst="rect">
            <a:avLst/>
          </a:prstGeom>
        </p:spPr>
        <p:txBody>
          <a:bodyPr vert="horz" lIns="91440" tIns="45720" rIns="91440" bIns="45720" rtlCol="0" anchor="ctr"/>
          <a:lstStyle>
            <a:lvl1pPr algn="l">
              <a:defRPr sz="900">
                <a:solidFill>
                  <a:schemeClr val="tx1">
                    <a:tint val="75000"/>
                  </a:schemeClr>
                </a:solidFill>
              </a:defRPr>
            </a:lvl1pPr>
          </a:lstStyle>
          <a:p>
            <a:fld id="{6D573CE9-ECF4-42F2-A34F-F2DB40D0E4C2}" type="datetimeFigureOut">
              <a:rPr lang="en-US" smtClean="0"/>
              <a:t>9/26/2024</a:t>
            </a:fld>
            <a:endParaRPr lang="en-US"/>
          </a:p>
        </p:txBody>
      </p:sp>
      <p:sp>
        <p:nvSpPr>
          <p:cNvPr id="5" name="Footer Placeholder 4"/>
          <p:cNvSpPr>
            <a:spLocks noGrp="1"/>
          </p:cNvSpPr>
          <p:nvPr>
            <p:ph type="ftr" sz="quarter" idx="3"/>
          </p:nvPr>
        </p:nvSpPr>
        <p:spPr>
          <a:xfrm>
            <a:off x="2271713" y="11300181"/>
            <a:ext cx="2314575" cy="64911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11300181"/>
            <a:ext cx="1543050" cy="649111"/>
          </a:xfrm>
          <a:prstGeom prst="rect">
            <a:avLst/>
          </a:prstGeom>
        </p:spPr>
        <p:txBody>
          <a:bodyPr vert="horz" lIns="91440" tIns="45720" rIns="91440" bIns="45720" rtlCol="0" anchor="ctr"/>
          <a:lstStyle>
            <a:lvl1pPr algn="r">
              <a:defRPr sz="900">
                <a:solidFill>
                  <a:schemeClr val="tx1">
                    <a:tint val="75000"/>
                  </a:schemeClr>
                </a:solidFill>
              </a:defRPr>
            </a:lvl1pPr>
          </a:lstStyle>
          <a:p>
            <a:fld id="{F1427B63-5408-4ED8-8908-C49063F850A1}" type="slidenum">
              <a:rPr lang="en-US" smtClean="0"/>
              <a:t>‹#›</a:t>
            </a:fld>
            <a:endParaRPr lang="en-US"/>
          </a:p>
        </p:txBody>
      </p:sp>
    </p:spTree>
    <p:extLst>
      <p:ext uri="{BB962C8B-B14F-4D97-AF65-F5344CB8AC3E}">
        <p14:creationId xmlns:p14="http://schemas.microsoft.com/office/powerpoint/2010/main" val="22899006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microsoft.com/office/2014/relationships/chartEx" Target="../charts/chartEx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image" Target="../media/image3.png"/><Relationship Id="rId7" Type="http://schemas.openxmlformats.org/officeDocument/2006/relationships/image" Target="../media/image4.emf"/><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33.png"/><Relationship Id="rId4" Type="http://schemas.microsoft.com/office/2014/relationships/chartEx" Target="../charts/chartEx2.xml"/><Relationship Id="rId9" Type="http://schemas.openxmlformats.org/officeDocument/2006/relationships/chart" Target="../charts/char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chart" Target="../charts/chart2.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microsoft.com/office/2014/relationships/chartEx" Target="../charts/chartEx3.xml"/></Relationships>
</file>

<file path=ppt/slides/_rels/slide4.xml.rels><?xml version="1.0" encoding="UTF-8" standalone="yes"?>
<Relationships xmlns="http://schemas.openxmlformats.org/package/2006/relationships"><Relationship Id="rId3" Type="http://schemas.openxmlformats.org/officeDocument/2006/relationships/chart" Target="../charts/chart3.xml"/><Relationship Id="rId7"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1.xml"/><Relationship Id="rId6" Type="http://schemas.microsoft.com/office/2014/relationships/chartEx" Target="../charts/chartEx4.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50.png"/><Relationship Id="rId2" Type="http://schemas.openxmlformats.org/officeDocument/2006/relationships/image" Target="../media/image13.png"/><Relationship Id="rId1" Type="http://schemas.openxmlformats.org/officeDocument/2006/relationships/slideLayout" Target="../slideLayouts/slideLayout1.xml"/><Relationship Id="rId6" Type="http://schemas.microsoft.com/office/2014/relationships/chartEx" Target="../charts/chartEx5.xml"/><Relationship Id="rId5" Type="http://schemas.openxmlformats.org/officeDocument/2006/relationships/image" Target="../media/image15.png"/><Relationship Id="rId4" Type="http://schemas.openxmlformats.org/officeDocument/2006/relationships/chart" Target="../charts/chart4.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chart" Target="../charts/chart5.xml"/><Relationship Id="rId1" Type="http://schemas.openxmlformats.org/officeDocument/2006/relationships/slideLayout" Target="../slideLayouts/slideLayout1.xml"/><Relationship Id="rId6" Type="http://schemas.microsoft.com/office/2014/relationships/chartEx" Target="../charts/chartEx6.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oleObject" Target="../embeddings/oleObject1.bin"/><Relationship Id="rId18" Type="http://schemas.openxmlformats.org/officeDocument/2006/relationships/image" Target="../media/image21.emf"/><Relationship Id="rId3" Type="http://schemas.openxmlformats.org/officeDocument/2006/relationships/image" Target="../media/image25.png"/><Relationship Id="rId21" Type="http://schemas.openxmlformats.org/officeDocument/2006/relationships/oleObject" Target="../embeddings/oleObject5.bin"/><Relationship Id="rId7" Type="http://schemas.openxmlformats.org/officeDocument/2006/relationships/hyperlink" Target="https://amazon.awsapps.com/workdocs-preview/index.html#/document/8003dcad6c3f9f7cb89234c0a4663197cefc6591b1ff6fa7567e20a6af395f04" TargetMode="External"/><Relationship Id="rId12" Type="http://schemas.openxmlformats.org/officeDocument/2006/relationships/chart" Target="../charts/chart6.xml"/><Relationship Id="rId17" Type="http://schemas.openxmlformats.org/officeDocument/2006/relationships/oleObject" Target="../embeddings/oleObject3.bin"/><Relationship Id="rId25" Type="http://schemas.openxmlformats.org/officeDocument/2006/relationships/image" Target="../media/image30.png"/><Relationship Id="rId2" Type="http://schemas.openxmlformats.org/officeDocument/2006/relationships/slideLayout" Target="../slideLayouts/slideLayout1.xml"/><Relationship Id="rId16" Type="http://schemas.openxmlformats.org/officeDocument/2006/relationships/image" Target="../media/image20.emf"/><Relationship Id="rId20" Type="http://schemas.openxmlformats.org/officeDocument/2006/relationships/image" Target="../media/image22.emf"/><Relationship Id="rId1" Type="http://schemas.openxmlformats.org/officeDocument/2006/relationships/vmlDrawing" Target="../drawings/vmlDrawing1.vml"/><Relationship Id="rId6" Type="http://schemas.openxmlformats.org/officeDocument/2006/relationships/hyperlink" Target="https://amazon.awsapps.com/workdocs-preview/index.html#/document/2b84fe109c6005f89f170545b5d842795cb8ff663f46f11e54161abbae06a09d" TargetMode="External"/><Relationship Id="rId11" Type="http://schemas.openxmlformats.org/officeDocument/2006/relationships/image" Target="../media/image29.png"/><Relationship Id="rId24" Type="http://schemas.openxmlformats.org/officeDocument/2006/relationships/image" Target="../media/image24.emf"/><Relationship Id="rId5" Type="http://schemas.openxmlformats.org/officeDocument/2006/relationships/hyperlink" Target="https://amazon.awsapps.com/workdocs-preview/index.html#/document/ad55ed9d4d4e6b52e9de82962ece63673b962e427f379f4744c265cc7009dd5d" TargetMode="External"/><Relationship Id="rId15" Type="http://schemas.openxmlformats.org/officeDocument/2006/relationships/oleObject" Target="../embeddings/oleObject2.bin"/><Relationship Id="rId23" Type="http://schemas.openxmlformats.org/officeDocument/2006/relationships/oleObject" Target="../embeddings/oleObject6.bin"/><Relationship Id="rId10" Type="http://schemas.openxmlformats.org/officeDocument/2006/relationships/image" Target="../media/image28.png"/><Relationship Id="rId19" Type="http://schemas.openxmlformats.org/officeDocument/2006/relationships/oleObject" Target="../embeddings/oleObject4.bin"/><Relationship Id="rId4" Type="http://schemas.openxmlformats.org/officeDocument/2006/relationships/hyperlink" Target="https://amazon.awsapps.com/workdocs-preview/index.html#/document/62f69725ffac06b9d129575952f119335ebe6ed910756eeed42bfca73e4e53aa" TargetMode="External"/><Relationship Id="rId9" Type="http://schemas.openxmlformats.org/officeDocument/2006/relationships/image" Target="../media/image27.png"/><Relationship Id="rId14" Type="http://schemas.openxmlformats.org/officeDocument/2006/relationships/image" Target="../media/image19.emf"/><Relationship Id="rId22" Type="http://schemas.openxmlformats.org/officeDocument/2006/relationships/image" Target="../media/image2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75BA24-6063-401F-9880-2D99682D752D}"/>
              </a:ext>
            </a:extLst>
          </p:cNvPr>
          <p:cNvSpPr/>
          <p:nvPr/>
        </p:nvSpPr>
        <p:spPr>
          <a:xfrm>
            <a:off x="398206" y="368711"/>
            <a:ext cx="6150078" cy="644014"/>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Global RME Jam Program</a:t>
            </a:r>
          </a:p>
        </p:txBody>
      </p:sp>
      <p:sp>
        <p:nvSpPr>
          <p:cNvPr id="5" name="Rectangle 4">
            <a:extLst>
              <a:ext uri="{FF2B5EF4-FFF2-40B4-BE49-F238E27FC236}">
                <a16:creationId xmlns:a16="http://schemas.microsoft.com/office/drawing/2014/main" id="{A73C3B76-81FA-4B5C-8223-A7406C652FF2}"/>
              </a:ext>
            </a:extLst>
          </p:cNvPr>
          <p:cNvSpPr/>
          <p:nvPr/>
        </p:nvSpPr>
        <p:spPr>
          <a:xfrm>
            <a:off x="398206" y="1120872"/>
            <a:ext cx="6150078" cy="4317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SYR1 Jam Analysis Jun 1 – Aug 31 (2024)</a:t>
            </a:r>
          </a:p>
        </p:txBody>
      </p:sp>
      <p:sp>
        <p:nvSpPr>
          <p:cNvPr id="6" name="TextBox 5">
            <a:extLst>
              <a:ext uri="{FF2B5EF4-FFF2-40B4-BE49-F238E27FC236}">
                <a16:creationId xmlns:a16="http://schemas.microsoft.com/office/drawing/2014/main" id="{5321D667-53AE-4B32-B8E1-32AD07E5C887}"/>
              </a:ext>
            </a:extLst>
          </p:cNvPr>
          <p:cNvSpPr txBox="1"/>
          <p:nvPr/>
        </p:nvSpPr>
        <p:spPr>
          <a:xfrm>
            <a:off x="398206" y="1660720"/>
            <a:ext cx="6150076" cy="7663636"/>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Analyzing a small sample from (Jun 1 – Aug 31) the top five (5) equipment subareas with the highest OEE faulted hours were, ARSTOW, PACKLINE, AR FIELD, ARSAW and RECEIVE. The top five (5) Alarm faults matched the subarea presented by the OEE dashboard, with a slight higher alarm indications. As seen on </a:t>
            </a:r>
            <a:r>
              <a:rPr lang="en-US" sz="1200" i="1" dirty="0">
                <a:latin typeface="Arial" panose="020B0604020202020204" pitchFamily="34" charset="0"/>
                <a:cs typeface="Arial" panose="020B0604020202020204" pitchFamily="34" charset="0"/>
              </a:rPr>
              <a:t>table 1 </a:t>
            </a:r>
            <a:r>
              <a:rPr lang="en-US" sz="1200" dirty="0">
                <a:latin typeface="Arial" panose="020B0604020202020204" pitchFamily="34" charset="0"/>
                <a:cs typeface="Arial" panose="020B0604020202020204" pitchFamily="34" charset="0"/>
              </a:rPr>
              <a:t>and </a:t>
            </a:r>
            <a:r>
              <a:rPr lang="en-US" sz="1200" i="1" dirty="0">
                <a:latin typeface="Arial" panose="020B0604020202020204" pitchFamily="34" charset="0"/>
                <a:cs typeface="Arial" panose="020B0604020202020204" pitchFamily="34" charset="0"/>
              </a:rPr>
              <a:t>chart 1. (Reference Appendix page 2 &amp; 3)  </a:t>
            </a:r>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	</a:t>
            </a: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When analyzing the total volume of units and comparing to SEV/HIE events, the amount of incidents reported is in correlation to the sites total volume that get’s processed in those areas. In particularly, the AR INFEED, SHIP area had the most volume which correlates to the highest incidents area. (</a:t>
            </a:r>
            <a:r>
              <a:rPr lang="en-US" sz="1200" i="1" dirty="0">
                <a:latin typeface="Arial" panose="020B0604020202020204" pitchFamily="34" charset="0"/>
                <a:cs typeface="Arial" panose="020B0604020202020204" pitchFamily="34" charset="0"/>
              </a:rPr>
              <a:t>Reference Appendix page 5 &amp; 6)</a:t>
            </a:r>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pPr marL="171450" indent="-171450">
              <a:buFont typeface="Wingdings" panose="05000000000000000000" pitchFamily="2" charset="2"/>
              <a:buChar char="v"/>
            </a:pPr>
            <a:r>
              <a:rPr lang="en-US" sz="1200" dirty="0">
                <a:solidFill>
                  <a:srgbClr val="FF0000"/>
                </a:solidFill>
                <a:latin typeface="Arial" panose="020B0604020202020204" pitchFamily="34" charset="0"/>
                <a:cs typeface="Arial" panose="020B0604020202020204" pitchFamily="34" charset="0"/>
              </a:rPr>
              <a:t>Safety Incident: An AA experience an injury on July 21, 2024 while working on the stow station 2317. A tote came onto the back of the sled at a slant, becoming stuck. While attempting to unjam the tote they felt a sharp pain in their right shoulder and lower back. (</a:t>
            </a:r>
            <a:r>
              <a:rPr lang="en-US" sz="1200" i="1" dirty="0">
                <a:solidFill>
                  <a:srgbClr val="FF0000"/>
                </a:solidFill>
                <a:latin typeface="Arial" panose="020B0604020202020204" pitchFamily="34" charset="0"/>
                <a:cs typeface="Arial" panose="020B0604020202020204" pitchFamily="34" charset="0"/>
              </a:rPr>
              <a:t>Reference Appendix page 7</a:t>
            </a:r>
            <a:r>
              <a:rPr lang="en-US" sz="1200" dirty="0">
                <a:solidFill>
                  <a:srgbClr val="FF0000"/>
                </a:solidFill>
                <a:latin typeface="Arial" panose="020B0604020202020204" pitchFamily="34" charset="0"/>
                <a:cs typeface="Arial" panose="020B0604020202020204" pitchFamily="34" charset="0"/>
              </a:rPr>
              <a:t>)</a:t>
            </a:r>
          </a:p>
          <a:p>
            <a:endParaRPr lang="en-US" sz="1200" dirty="0">
              <a:latin typeface="Arial" panose="020B0604020202020204" pitchFamily="34" charset="0"/>
              <a:cs typeface="Arial" panose="020B0604020202020204" pitchFamily="34" charset="0"/>
            </a:endParaRPr>
          </a:p>
          <a:p>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	</a:t>
            </a:r>
          </a:p>
        </p:txBody>
      </p:sp>
      <p:sp>
        <p:nvSpPr>
          <p:cNvPr id="14" name="Rectangle 13">
            <a:extLst>
              <a:ext uri="{FF2B5EF4-FFF2-40B4-BE49-F238E27FC236}">
                <a16:creationId xmlns:a16="http://schemas.microsoft.com/office/drawing/2014/main" id="{544BBA0C-674D-4290-8252-B08C4BB5071B}"/>
              </a:ext>
            </a:extLst>
          </p:cNvPr>
          <p:cNvSpPr/>
          <p:nvPr/>
        </p:nvSpPr>
        <p:spPr>
          <a:xfrm>
            <a:off x="415550" y="8606606"/>
            <a:ext cx="6150078" cy="4317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Take Action</a:t>
            </a:r>
          </a:p>
        </p:txBody>
      </p:sp>
      <p:graphicFrame>
        <p:nvGraphicFramePr>
          <p:cNvPr id="7" name="Table 6">
            <a:extLst>
              <a:ext uri="{FF2B5EF4-FFF2-40B4-BE49-F238E27FC236}">
                <a16:creationId xmlns:a16="http://schemas.microsoft.com/office/drawing/2014/main" id="{76D69C61-3262-4CB6-B718-97933E64721B}"/>
              </a:ext>
            </a:extLst>
          </p:cNvPr>
          <p:cNvGraphicFramePr>
            <a:graphicFrameLocks noGrp="1"/>
          </p:cNvGraphicFramePr>
          <p:nvPr>
            <p:extLst>
              <p:ext uri="{D42A27DB-BD31-4B8C-83A1-F6EECF244321}">
                <p14:modId xmlns:p14="http://schemas.microsoft.com/office/powerpoint/2010/main" val="1176950478"/>
              </p:ext>
            </p:extLst>
          </p:nvPr>
        </p:nvGraphicFramePr>
        <p:xfrm>
          <a:off x="415550" y="2786420"/>
          <a:ext cx="2455608" cy="1323420"/>
        </p:xfrm>
        <a:graphic>
          <a:graphicData uri="http://schemas.openxmlformats.org/drawingml/2006/table">
            <a:tbl>
              <a:tblPr firstRow="1" bandRow="1">
                <a:tableStyleId>{073A0DAA-6AF3-43AB-8588-CEC1D06C72B9}</a:tableStyleId>
              </a:tblPr>
              <a:tblGrid>
                <a:gridCol w="1227804">
                  <a:extLst>
                    <a:ext uri="{9D8B030D-6E8A-4147-A177-3AD203B41FA5}">
                      <a16:colId xmlns:a16="http://schemas.microsoft.com/office/drawing/2014/main" val="1183489126"/>
                    </a:ext>
                  </a:extLst>
                </a:gridCol>
                <a:gridCol w="1227804">
                  <a:extLst>
                    <a:ext uri="{9D8B030D-6E8A-4147-A177-3AD203B41FA5}">
                      <a16:colId xmlns:a16="http://schemas.microsoft.com/office/drawing/2014/main" val="4000868469"/>
                    </a:ext>
                  </a:extLst>
                </a:gridCol>
              </a:tblGrid>
              <a:tr h="205248">
                <a:tc>
                  <a:txBody>
                    <a:bodyPr/>
                    <a:lstStyle/>
                    <a:p>
                      <a:r>
                        <a:rPr lang="en-US" dirty="0"/>
                        <a:t>Top 5 Subarea</a:t>
                      </a:r>
                    </a:p>
                  </a:txBody>
                  <a:tcPr/>
                </a:tc>
                <a:tc>
                  <a:txBody>
                    <a:bodyPr/>
                    <a:lstStyle/>
                    <a:p>
                      <a:r>
                        <a:rPr lang="en-US" dirty="0"/>
                        <a:t>Faulted Hrs.</a:t>
                      </a:r>
                    </a:p>
                  </a:txBody>
                  <a:tcPr/>
                </a:tc>
                <a:extLst>
                  <a:ext uri="{0D108BD9-81ED-4DB2-BD59-A6C34878D82A}">
                    <a16:rowId xmlns:a16="http://schemas.microsoft.com/office/drawing/2014/main" val="3018303559"/>
                  </a:ext>
                </a:extLst>
              </a:tr>
              <a:tr h="205248">
                <a:tc>
                  <a:txBody>
                    <a:bodyPr/>
                    <a:lstStyle/>
                    <a:p>
                      <a:pPr algn="l" fontAlgn="b"/>
                      <a:r>
                        <a:rPr lang="en-US" sz="1100" b="0" i="0" u="none" strike="noStrike" dirty="0">
                          <a:solidFill>
                            <a:srgbClr val="000000"/>
                          </a:solidFill>
                          <a:effectLst/>
                          <a:latin typeface="Calibri" panose="020F0502020204030204" pitchFamily="34" charset="0"/>
                        </a:rPr>
                        <a:t>ARSTOW</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14008</a:t>
                      </a:r>
                    </a:p>
                  </a:txBody>
                  <a:tcPr marL="9525" marR="9525" marT="9525" marB="0" anchor="b"/>
                </a:tc>
                <a:extLst>
                  <a:ext uri="{0D108BD9-81ED-4DB2-BD59-A6C34878D82A}">
                    <a16:rowId xmlns:a16="http://schemas.microsoft.com/office/drawing/2014/main" val="10528452"/>
                  </a:ext>
                </a:extLst>
              </a:tr>
              <a:tr h="205248">
                <a:tc>
                  <a:txBody>
                    <a:bodyPr/>
                    <a:lstStyle/>
                    <a:p>
                      <a:pPr algn="l" fontAlgn="b"/>
                      <a:r>
                        <a:rPr lang="en-US" sz="1100" b="0" i="0" u="none" strike="noStrike">
                          <a:solidFill>
                            <a:srgbClr val="000000"/>
                          </a:solidFill>
                          <a:effectLst/>
                          <a:latin typeface="Calibri" panose="020F0502020204030204" pitchFamily="34" charset="0"/>
                        </a:rPr>
                        <a:t>PACKLINE</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1700</a:t>
                      </a:r>
                    </a:p>
                  </a:txBody>
                  <a:tcPr marL="9525" marR="9525" marT="9525" marB="0" anchor="b"/>
                </a:tc>
                <a:extLst>
                  <a:ext uri="{0D108BD9-81ED-4DB2-BD59-A6C34878D82A}">
                    <a16:rowId xmlns:a16="http://schemas.microsoft.com/office/drawing/2014/main" val="2301058226"/>
                  </a:ext>
                </a:extLst>
              </a:tr>
              <a:tr h="205248">
                <a:tc>
                  <a:txBody>
                    <a:bodyPr/>
                    <a:lstStyle/>
                    <a:p>
                      <a:pPr algn="l" fontAlgn="b"/>
                      <a:r>
                        <a:rPr lang="en-US" sz="1100" b="0" i="0" u="none" strike="noStrike">
                          <a:solidFill>
                            <a:srgbClr val="000000"/>
                          </a:solidFill>
                          <a:effectLst/>
                          <a:latin typeface="Calibri" panose="020F0502020204030204" pitchFamily="34" charset="0"/>
                        </a:rPr>
                        <a:t>AR FIELD</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1621</a:t>
                      </a:r>
                    </a:p>
                  </a:txBody>
                  <a:tcPr marL="9525" marR="9525" marT="9525" marB="0" anchor="b"/>
                </a:tc>
                <a:extLst>
                  <a:ext uri="{0D108BD9-81ED-4DB2-BD59-A6C34878D82A}">
                    <a16:rowId xmlns:a16="http://schemas.microsoft.com/office/drawing/2014/main" val="194395603"/>
                  </a:ext>
                </a:extLst>
              </a:tr>
              <a:tr h="205248">
                <a:tc>
                  <a:txBody>
                    <a:bodyPr/>
                    <a:lstStyle/>
                    <a:p>
                      <a:pPr algn="l" fontAlgn="b"/>
                      <a:r>
                        <a:rPr lang="en-US" sz="1100" b="0" i="0" u="none" strike="noStrike">
                          <a:solidFill>
                            <a:srgbClr val="000000"/>
                          </a:solidFill>
                          <a:effectLst/>
                          <a:latin typeface="Calibri" panose="020F0502020204030204" pitchFamily="34" charset="0"/>
                        </a:rPr>
                        <a:t>ARSAW</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1407</a:t>
                      </a:r>
                    </a:p>
                  </a:txBody>
                  <a:tcPr marL="9525" marR="9525" marT="9525" marB="0" anchor="b"/>
                </a:tc>
                <a:extLst>
                  <a:ext uri="{0D108BD9-81ED-4DB2-BD59-A6C34878D82A}">
                    <a16:rowId xmlns:a16="http://schemas.microsoft.com/office/drawing/2014/main" val="1130852250"/>
                  </a:ext>
                </a:extLst>
              </a:tr>
              <a:tr h="205248">
                <a:tc>
                  <a:txBody>
                    <a:bodyPr/>
                    <a:lstStyle/>
                    <a:p>
                      <a:pPr algn="l" fontAlgn="b"/>
                      <a:r>
                        <a:rPr lang="en-US" sz="1100" b="0" i="0" u="none" strike="noStrike" dirty="0">
                          <a:solidFill>
                            <a:srgbClr val="000000"/>
                          </a:solidFill>
                          <a:effectLst/>
                          <a:latin typeface="Calibri" panose="020F0502020204030204" pitchFamily="34" charset="0"/>
                        </a:rPr>
                        <a:t>RECEIVE</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714</a:t>
                      </a:r>
                    </a:p>
                  </a:txBody>
                  <a:tcPr marL="9525" marR="9525" marT="9525" marB="0" anchor="b"/>
                </a:tc>
                <a:extLst>
                  <a:ext uri="{0D108BD9-81ED-4DB2-BD59-A6C34878D82A}">
                    <a16:rowId xmlns:a16="http://schemas.microsoft.com/office/drawing/2014/main" val="3173092727"/>
                  </a:ext>
                </a:extLst>
              </a:tr>
            </a:tbl>
          </a:graphicData>
        </a:graphic>
      </p:graphicFrame>
      <p:graphicFrame>
        <p:nvGraphicFramePr>
          <p:cNvPr id="8" name="Table 7">
            <a:extLst>
              <a:ext uri="{FF2B5EF4-FFF2-40B4-BE49-F238E27FC236}">
                <a16:creationId xmlns:a16="http://schemas.microsoft.com/office/drawing/2014/main" id="{632FF0CD-22B4-4981-9B44-39AE85E3CB5D}"/>
              </a:ext>
            </a:extLst>
          </p:cNvPr>
          <p:cNvGraphicFramePr>
            <a:graphicFrameLocks noGrp="1"/>
          </p:cNvGraphicFramePr>
          <p:nvPr>
            <p:extLst>
              <p:ext uri="{D42A27DB-BD31-4B8C-83A1-F6EECF244321}">
                <p14:modId xmlns:p14="http://schemas.microsoft.com/office/powerpoint/2010/main" val="2726063641"/>
              </p:ext>
            </p:extLst>
          </p:nvPr>
        </p:nvGraphicFramePr>
        <p:xfrm>
          <a:off x="415550" y="5434999"/>
          <a:ext cx="2672540" cy="2075992"/>
        </p:xfrm>
        <a:graphic>
          <a:graphicData uri="http://schemas.openxmlformats.org/drawingml/2006/table">
            <a:tbl>
              <a:tblPr firstRow="1" bandRow="1">
                <a:tableStyleId>{073A0DAA-6AF3-43AB-8588-CEC1D06C72B9}</a:tableStyleId>
              </a:tblPr>
              <a:tblGrid>
                <a:gridCol w="1406531">
                  <a:extLst>
                    <a:ext uri="{9D8B030D-6E8A-4147-A177-3AD203B41FA5}">
                      <a16:colId xmlns:a16="http://schemas.microsoft.com/office/drawing/2014/main" val="1183489126"/>
                    </a:ext>
                  </a:extLst>
                </a:gridCol>
                <a:gridCol w="1266009">
                  <a:extLst>
                    <a:ext uri="{9D8B030D-6E8A-4147-A177-3AD203B41FA5}">
                      <a16:colId xmlns:a16="http://schemas.microsoft.com/office/drawing/2014/main" val="4000868469"/>
                    </a:ext>
                  </a:extLst>
                </a:gridCol>
              </a:tblGrid>
              <a:tr h="351967">
                <a:tc>
                  <a:txBody>
                    <a:bodyPr/>
                    <a:lstStyle/>
                    <a:p>
                      <a:r>
                        <a:rPr lang="en-US" dirty="0"/>
                        <a:t>Area</a:t>
                      </a:r>
                    </a:p>
                  </a:txBody>
                  <a:tcPr/>
                </a:tc>
                <a:tc>
                  <a:txBody>
                    <a:bodyPr/>
                    <a:lstStyle/>
                    <a:p>
                      <a:r>
                        <a:rPr lang="en-US" dirty="0"/>
                        <a:t>Total Units</a:t>
                      </a:r>
                    </a:p>
                  </a:txBody>
                  <a:tcPr/>
                </a:tc>
                <a:extLst>
                  <a:ext uri="{0D108BD9-81ED-4DB2-BD59-A6C34878D82A}">
                    <a16:rowId xmlns:a16="http://schemas.microsoft.com/office/drawing/2014/main" val="3018303559"/>
                  </a:ext>
                </a:extLst>
              </a:tr>
              <a:tr h="243087">
                <a:tc>
                  <a:txBody>
                    <a:bodyPr/>
                    <a:lstStyle/>
                    <a:p>
                      <a:pPr algn="l" fontAlgn="b"/>
                      <a:r>
                        <a:rPr lang="en-US" sz="1100" b="0" i="0" u="none" strike="noStrike" dirty="0">
                          <a:solidFill>
                            <a:srgbClr val="000000"/>
                          </a:solidFill>
                          <a:effectLst/>
                          <a:latin typeface="Calibri" panose="020F0502020204030204" pitchFamily="34" charset="0"/>
                        </a:rPr>
                        <a:t>SHIP</a:t>
                      </a:r>
                    </a:p>
                  </a:txBody>
                  <a:tcPr marL="9525" marR="9525" marT="9525" marB="0" anchor="b"/>
                </a:tc>
                <a:tc>
                  <a:txBody>
                    <a:bodyPr/>
                    <a:lstStyle/>
                    <a:p>
                      <a:pPr algn="l" fontAlgn="b"/>
                      <a:r>
                        <a:rPr lang="en-US" sz="1100" b="0" i="0" u="none" strike="noStrike" dirty="0">
                          <a:solidFill>
                            <a:srgbClr val="000000"/>
                          </a:solidFill>
                          <a:effectLst/>
                          <a:latin typeface="Calibri" panose="020F0502020204030204" pitchFamily="34" charset="0"/>
                        </a:rPr>
                        <a:t>                            1,071,852,002</a:t>
                      </a:r>
                    </a:p>
                  </a:txBody>
                  <a:tcPr marL="9525" marR="9525" marT="9525" marB="0" anchor="b"/>
                </a:tc>
                <a:extLst>
                  <a:ext uri="{0D108BD9-81ED-4DB2-BD59-A6C34878D82A}">
                    <a16:rowId xmlns:a16="http://schemas.microsoft.com/office/drawing/2014/main" val="2301058226"/>
                  </a:ext>
                </a:extLst>
              </a:tr>
              <a:tr h="243087">
                <a:tc>
                  <a:txBody>
                    <a:bodyPr/>
                    <a:lstStyle/>
                    <a:p>
                      <a:pPr algn="l" fontAlgn="b"/>
                      <a:r>
                        <a:rPr lang="en-US" sz="1100" b="0" i="0" u="none" strike="noStrike" dirty="0">
                          <a:solidFill>
                            <a:srgbClr val="000000"/>
                          </a:solidFill>
                          <a:effectLst/>
                          <a:latin typeface="Calibri" panose="020F0502020204030204" pitchFamily="34" charset="0"/>
                        </a:rPr>
                        <a:t>AFE 1</a:t>
                      </a:r>
                    </a:p>
                  </a:txBody>
                  <a:tcPr marL="9525" marR="9525" marT="9525" marB="0" anchor="b"/>
                </a:tc>
                <a:tc>
                  <a:txBody>
                    <a:bodyPr/>
                    <a:lstStyle/>
                    <a:p>
                      <a:pPr algn="l" fontAlgn="b"/>
                      <a:r>
                        <a:rPr lang="en-US" sz="1100" b="0" i="0" u="none" strike="noStrike" dirty="0">
                          <a:solidFill>
                            <a:srgbClr val="000000"/>
                          </a:solidFill>
                          <a:effectLst/>
                          <a:latin typeface="Calibri" panose="020F0502020204030204" pitchFamily="34" charset="0"/>
                        </a:rPr>
                        <a:t>                                336,319,884</a:t>
                      </a:r>
                    </a:p>
                  </a:txBody>
                  <a:tcPr marL="9525" marR="9525" marT="9525" marB="0" anchor="b"/>
                </a:tc>
                <a:extLst>
                  <a:ext uri="{0D108BD9-81ED-4DB2-BD59-A6C34878D82A}">
                    <a16:rowId xmlns:a16="http://schemas.microsoft.com/office/drawing/2014/main" val="194395603"/>
                  </a:ext>
                </a:extLst>
              </a:tr>
              <a:tr h="243087">
                <a:tc>
                  <a:txBody>
                    <a:bodyPr/>
                    <a:lstStyle/>
                    <a:p>
                      <a:pPr algn="l" fontAlgn="b"/>
                      <a:r>
                        <a:rPr lang="en-US" sz="1100" b="0" i="0" u="none" strike="noStrike">
                          <a:solidFill>
                            <a:srgbClr val="000000"/>
                          </a:solidFill>
                          <a:effectLst/>
                          <a:latin typeface="Calibri" panose="020F0502020204030204" pitchFamily="34" charset="0"/>
                        </a:rPr>
                        <a:t>AFE 2</a:t>
                      </a:r>
                    </a:p>
                  </a:txBody>
                  <a:tcPr marL="9525" marR="9525" marT="9525" marB="0" anchor="b"/>
                </a:tc>
                <a:tc>
                  <a:txBody>
                    <a:bodyPr/>
                    <a:lstStyle/>
                    <a:p>
                      <a:pPr algn="l" fontAlgn="b"/>
                      <a:r>
                        <a:rPr lang="en-US" sz="1100" b="0" i="0" u="none" strike="noStrike" dirty="0">
                          <a:solidFill>
                            <a:srgbClr val="000000"/>
                          </a:solidFill>
                          <a:effectLst/>
                          <a:latin typeface="Calibri" panose="020F0502020204030204" pitchFamily="34" charset="0"/>
                        </a:rPr>
                        <a:t>                                241,275,028</a:t>
                      </a:r>
                    </a:p>
                  </a:txBody>
                  <a:tcPr marL="9525" marR="9525" marT="9525" marB="0" anchor="b"/>
                </a:tc>
                <a:extLst>
                  <a:ext uri="{0D108BD9-81ED-4DB2-BD59-A6C34878D82A}">
                    <a16:rowId xmlns:a16="http://schemas.microsoft.com/office/drawing/2014/main" val="1130852250"/>
                  </a:ext>
                </a:extLst>
              </a:tr>
              <a:tr h="243087">
                <a:tc>
                  <a:txBody>
                    <a:bodyPr/>
                    <a:lstStyle/>
                    <a:p>
                      <a:pPr algn="l" fontAlgn="b"/>
                      <a:r>
                        <a:rPr lang="en-US" sz="1100" b="0" i="0" u="none" strike="noStrike">
                          <a:solidFill>
                            <a:srgbClr val="000000"/>
                          </a:solidFill>
                          <a:effectLst/>
                          <a:latin typeface="Calibri" panose="020F0502020204030204" pitchFamily="34" charset="0"/>
                        </a:rPr>
                        <a:t>RSP</a:t>
                      </a:r>
                    </a:p>
                  </a:txBody>
                  <a:tcPr marL="9525" marR="9525" marT="9525" marB="0" anchor="b"/>
                </a:tc>
                <a:tc>
                  <a:txBody>
                    <a:bodyPr/>
                    <a:lstStyle/>
                    <a:p>
                      <a:pPr algn="l" fontAlgn="b"/>
                      <a:r>
                        <a:rPr lang="en-US" sz="1100" b="0" i="0" u="none" strike="noStrike" dirty="0">
                          <a:solidFill>
                            <a:srgbClr val="000000"/>
                          </a:solidFill>
                          <a:effectLst/>
                          <a:latin typeface="Calibri" panose="020F0502020204030204" pitchFamily="34" charset="0"/>
                        </a:rPr>
                        <a:t>                                107,261,488</a:t>
                      </a:r>
                    </a:p>
                  </a:txBody>
                  <a:tcPr marL="9525" marR="9525" marT="9525" marB="0" anchor="b"/>
                </a:tc>
                <a:extLst>
                  <a:ext uri="{0D108BD9-81ED-4DB2-BD59-A6C34878D82A}">
                    <a16:rowId xmlns:a16="http://schemas.microsoft.com/office/drawing/2014/main" val="3173092727"/>
                  </a:ext>
                </a:extLst>
              </a:tr>
              <a:tr h="209826">
                <a:tc>
                  <a:txBody>
                    <a:bodyPr/>
                    <a:lstStyle/>
                    <a:p>
                      <a:pPr algn="l" fontAlgn="b"/>
                      <a:r>
                        <a:rPr lang="en-US" sz="1100" b="0" i="0" u="none" strike="noStrike">
                          <a:solidFill>
                            <a:srgbClr val="000000"/>
                          </a:solidFill>
                          <a:effectLst/>
                          <a:latin typeface="Calibri" panose="020F0502020204030204" pitchFamily="34" charset="0"/>
                        </a:rPr>
                        <a:t>PACK</a:t>
                      </a:r>
                    </a:p>
                  </a:txBody>
                  <a:tcPr marL="9525" marR="9525" marT="9525" marB="0" anchor="b"/>
                </a:tc>
                <a:tc>
                  <a:txBody>
                    <a:bodyPr/>
                    <a:lstStyle/>
                    <a:p>
                      <a:pPr algn="l" fontAlgn="b"/>
                      <a:r>
                        <a:rPr lang="en-US" sz="1100" b="0" i="0" u="none" strike="noStrike" dirty="0">
                          <a:solidFill>
                            <a:srgbClr val="000000"/>
                          </a:solidFill>
                          <a:effectLst/>
                          <a:latin typeface="Calibri" panose="020F0502020204030204" pitchFamily="34" charset="0"/>
                        </a:rPr>
                        <a:t>                                  82,246,785</a:t>
                      </a:r>
                    </a:p>
                  </a:txBody>
                  <a:tcPr marL="9525" marR="9525" marT="9525" marB="0" anchor="b"/>
                </a:tc>
                <a:extLst>
                  <a:ext uri="{0D108BD9-81ED-4DB2-BD59-A6C34878D82A}">
                    <a16:rowId xmlns:a16="http://schemas.microsoft.com/office/drawing/2014/main" val="2318008002"/>
                  </a:ext>
                </a:extLst>
              </a:tr>
            </a:tbl>
          </a:graphicData>
        </a:graphic>
      </p:graphicFrame>
      <p:graphicFrame>
        <p:nvGraphicFramePr>
          <p:cNvPr id="9" name="Table 8">
            <a:extLst>
              <a:ext uri="{FF2B5EF4-FFF2-40B4-BE49-F238E27FC236}">
                <a16:creationId xmlns:a16="http://schemas.microsoft.com/office/drawing/2014/main" id="{53C6CE5F-431D-4A5C-A5B2-46C49EF388C1}"/>
              </a:ext>
            </a:extLst>
          </p:cNvPr>
          <p:cNvGraphicFramePr>
            <a:graphicFrameLocks noGrp="1"/>
          </p:cNvGraphicFramePr>
          <p:nvPr>
            <p:extLst>
              <p:ext uri="{D42A27DB-BD31-4B8C-83A1-F6EECF244321}">
                <p14:modId xmlns:p14="http://schemas.microsoft.com/office/powerpoint/2010/main" val="4031001788"/>
              </p:ext>
            </p:extLst>
          </p:nvPr>
        </p:nvGraphicFramePr>
        <p:xfrm>
          <a:off x="3232490" y="5434999"/>
          <a:ext cx="3333136" cy="1323420"/>
        </p:xfrm>
        <a:graphic>
          <a:graphicData uri="http://schemas.openxmlformats.org/drawingml/2006/table">
            <a:tbl>
              <a:tblPr firstRow="1" bandRow="1">
                <a:tableStyleId>{073A0DAA-6AF3-43AB-8588-CEC1D06C72B9}</a:tableStyleId>
              </a:tblPr>
              <a:tblGrid>
                <a:gridCol w="1666568">
                  <a:extLst>
                    <a:ext uri="{9D8B030D-6E8A-4147-A177-3AD203B41FA5}">
                      <a16:colId xmlns:a16="http://schemas.microsoft.com/office/drawing/2014/main" val="1183489126"/>
                    </a:ext>
                  </a:extLst>
                </a:gridCol>
                <a:gridCol w="1666568">
                  <a:extLst>
                    <a:ext uri="{9D8B030D-6E8A-4147-A177-3AD203B41FA5}">
                      <a16:colId xmlns:a16="http://schemas.microsoft.com/office/drawing/2014/main" val="4000868469"/>
                    </a:ext>
                  </a:extLst>
                </a:gridCol>
              </a:tblGrid>
              <a:tr h="205248">
                <a:tc>
                  <a:txBody>
                    <a:bodyPr/>
                    <a:lstStyle/>
                    <a:p>
                      <a:r>
                        <a:rPr lang="en-US" dirty="0"/>
                        <a:t>Top 5 Equipment</a:t>
                      </a:r>
                    </a:p>
                  </a:txBody>
                  <a:tcPr/>
                </a:tc>
                <a:tc>
                  <a:txBody>
                    <a:bodyPr/>
                    <a:lstStyle/>
                    <a:p>
                      <a:r>
                        <a:rPr lang="en-US" dirty="0"/>
                        <a:t>SEV/HIE Events</a:t>
                      </a:r>
                    </a:p>
                  </a:txBody>
                  <a:tcPr/>
                </a:tc>
                <a:extLst>
                  <a:ext uri="{0D108BD9-81ED-4DB2-BD59-A6C34878D82A}">
                    <a16:rowId xmlns:a16="http://schemas.microsoft.com/office/drawing/2014/main" val="3018303559"/>
                  </a:ext>
                </a:extLst>
              </a:tr>
              <a:tr h="205248">
                <a:tc>
                  <a:txBody>
                    <a:bodyPr/>
                    <a:lstStyle/>
                    <a:p>
                      <a:pPr algn="l" fontAlgn="b"/>
                      <a:r>
                        <a:rPr lang="en-US" sz="1100" b="0" i="0" u="none" strike="noStrike" dirty="0">
                          <a:solidFill>
                            <a:srgbClr val="000000"/>
                          </a:solidFill>
                          <a:effectLst/>
                          <a:latin typeface="Calibri" panose="020F0502020204030204" pitchFamily="34" charset="0"/>
                        </a:rPr>
                        <a:t>AR INFEED</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22</a:t>
                      </a:r>
                    </a:p>
                  </a:txBody>
                  <a:tcPr marL="9525" marR="9525" marT="9525" marB="0" anchor="b"/>
                </a:tc>
                <a:extLst>
                  <a:ext uri="{0D108BD9-81ED-4DB2-BD59-A6C34878D82A}">
                    <a16:rowId xmlns:a16="http://schemas.microsoft.com/office/drawing/2014/main" val="10528452"/>
                  </a:ext>
                </a:extLst>
              </a:tr>
              <a:tr h="205248">
                <a:tc>
                  <a:txBody>
                    <a:bodyPr/>
                    <a:lstStyle/>
                    <a:p>
                      <a:pPr algn="l" fontAlgn="b"/>
                      <a:r>
                        <a:rPr lang="en-US" sz="1100" b="0" i="0" u="none" strike="noStrike">
                          <a:solidFill>
                            <a:srgbClr val="000000"/>
                          </a:solidFill>
                          <a:effectLst/>
                          <a:latin typeface="Calibri" panose="020F0502020204030204" pitchFamily="34" charset="0"/>
                        </a:rPr>
                        <a:t>SHIP</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8</a:t>
                      </a:r>
                    </a:p>
                  </a:txBody>
                  <a:tcPr marL="9525" marR="9525" marT="9525" marB="0" anchor="b"/>
                </a:tc>
                <a:extLst>
                  <a:ext uri="{0D108BD9-81ED-4DB2-BD59-A6C34878D82A}">
                    <a16:rowId xmlns:a16="http://schemas.microsoft.com/office/drawing/2014/main" val="2301058226"/>
                  </a:ext>
                </a:extLst>
              </a:tr>
              <a:tr h="205248">
                <a:tc>
                  <a:txBody>
                    <a:bodyPr/>
                    <a:lstStyle/>
                    <a:p>
                      <a:pPr algn="l" fontAlgn="b"/>
                      <a:r>
                        <a:rPr lang="en-US" sz="1100" b="0" i="0" u="none" strike="noStrike">
                          <a:solidFill>
                            <a:srgbClr val="000000"/>
                          </a:solidFill>
                          <a:effectLst/>
                          <a:latin typeface="Calibri" panose="020F0502020204030204" pitchFamily="34" charset="0"/>
                        </a:rPr>
                        <a:t>AFE 1</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5</a:t>
                      </a:r>
                    </a:p>
                  </a:txBody>
                  <a:tcPr marL="9525" marR="9525" marT="9525" marB="0" anchor="b"/>
                </a:tc>
                <a:extLst>
                  <a:ext uri="{0D108BD9-81ED-4DB2-BD59-A6C34878D82A}">
                    <a16:rowId xmlns:a16="http://schemas.microsoft.com/office/drawing/2014/main" val="194395603"/>
                  </a:ext>
                </a:extLst>
              </a:tr>
              <a:tr h="205248">
                <a:tc>
                  <a:txBody>
                    <a:bodyPr/>
                    <a:lstStyle/>
                    <a:p>
                      <a:pPr algn="l" fontAlgn="b"/>
                      <a:r>
                        <a:rPr lang="en-US" sz="1100" b="0" i="0" u="none" strike="noStrike">
                          <a:solidFill>
                            <a:srgbClr val="000000"/>
                          </a:solidFill>
                          <a:effectLst/>
                          <a:latin typeface="Calibri" panose="020F0502020204030204" pitchFamily="34" charset="0"/>
                        </a:rPr>
                        <a:t>AR RCV</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4</a:t>
                      </a:r>
                    </a:p>
                  </a:txBody>
                  <a:tcPr marL="9525" marR="9525" marT="9525" marB="0" anchor="b"/>
                </a:tc>
                <a:extLst>
                  <a:ext uri="{0D108BD9-81ED-4DB2-BD59-A6C34878D82A}">
                    <a16:rowId xmlns:a16="http://schemas.microsoft.com/office/drawing/2014/main" val="1130852250"/>
                  </a:ext>
                </a:extLst>
              </a:tr>
              <a:tr h="205248">
                <a:tc>
                  <a:txBody>
                    <a:bodyPr/>
                    <a:lstStyle/>
                    <a:p>
                      <a:pPr algn="l" fontAlgn="b"/>
                      <a:r>
                        <a:rPr lang="en-US" sz="1100" b="0" i="0" u="none" strike="noStrike" dirty="0">
                          <a:solidFill>
                            <a:srgbClr val="000000"/>
                          </a:solidFill>
                          <a:effectLst/>
                          <a:latin typeface="Calibri" panose="020F0502020204030204" pitchFamily="34" charset="0"/>
                        </a:rPr>
                        <a:t>AR ARSAW</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3</a:t>
                      </a:r>
                    </a:p>
                  </a:txBody>
                  <a:tcPr marL="9525" marR="9525" marT="9525" marB="0" anchor="b"/>
                </a:tc>
                <a:extLst>
                  <a:ext uri="{0D108BD9-81ED-4DB2-BD59-A6C34878D82A}">
                    <a16:rowId xmlns:a16="http://schemas.microsoft.com/office/drawing/2014/main" val="3173092727"/>
                  </a:ext>
                </a:extLst>
              </a:tr>
            </a:tbl>
          </a:graphicData>
        </a:graphic>
      </p:graphicFrame>
      <p:sp>
        <p:nvSpPr>
          <p:cNvPr id="10" name="TextBox 1">
            <a:extLst>
              <a:ext uri="{FF2B5EF4-FFF2-40B4-BE49-F238E27FC236}">
                <a16:creationId xmlns:a16="http://schemas.microsoft.com/office/drawing/2014/main" id="{0AFBFEEC-DBA6-4F45-B88B-0CAEE997670A}"/>
              </a:ext>
            </a:extLst>
          </p:cNvPr>
          <p:cNvSpPr txBox="1"/>
          <p:nvPr/>
        </p:nvSpPr>
        <p:spPr>
          <a:xfrm>
            <a:off x="841232" y="4120845"/>
            <a:ext cx="1339702"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i="1" dirty="0"/>
              <a:t>Faulted Hours Chart</a:t>
            </a:r>
          </a:p>
        </p:txBody>
      </p:sp>
      <p:sp>
        <p:nvSpPr>
          <p:cNvPr id="11" name="TextBox 1">
            <a:extLst>
              <a:ext uri="{FF2B5EF4-FFF2-40B4-BE49-F238E27FC236}">
                <a16:creationId xmlns:a16="http://schemas.microsoft.com/office/drawing/2014/main" id="{0AFBFEEC-DBA6-4F45-B88B-0CAEE997670A}"/>
              </a:ext>
            </a:extLst>
          </p:cNvPr>
          <p:cNvSpPr txBox="1"/>
          <p:nvPr/>
        </p:nvSpPr>
        <p:spPr>
          <a:xfrm>
            <a:off x="1081969" y="7504977"/>
            <a:ext cx="1339702"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i="1" dirty="0"/>
              <a:t>Throughput Chart </a:t>
            </a:r>
          </a:p>
        </p:txBody>
      </p:sp>
      <p:sp>
        <p:nvSpPr>
          <p:cNvPr id="12" name="TextBox 1">
            <a:extLst>
              <a:ext uri="{FF2B5EF4-FFF2-40B4-BE49-F238E27FC236}">
                <a16:creationId xmlns:a16="http://schemas.microsoft.com/office/drawing/2014/main" id="{0AFBFEEC-DBA6-4F45-B88B-0CAEE997670A}"/>
              </a:ext>
            </a:extLst>
          </p:cNvPr>
          <p:cNvSpPr txBox="1"/>
          <p:nvPr/>
        </p:nvSpPr>
        <p:spPr>
          <a:xfrm>
            <a:off x="4389628" y="6866563"/>
            <a:ext cx="1339702"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i="1" dirty="0"/>
              <a:t>SEV Events Chart</a:t>
            </a:r>
          </a:p>
        </p:txBody>
      </p:sp>
      <p:sp>
        <p:nvSpPr>
          <p:cNvPr id="15" name="TextBox 6">
            <a:extLst>
              <a:ext uri="{FF2B5EF4-FFF2-40B4-BE49-F238E27FC236}">
                <a16:creationId xmlns:a16="http://schemas.microsoft.com/office/drawing/2014/main" id="{FD2B6CA2-C5D7-4A12-A4E9-C98E70FBC3A3}"/>
              </a:ext>
            </a:extLst>
          </p:cNvPr>
          <p:cNvSpPr txBox="1"/>
          <p:nvPr/>
        </p:nvSpPr>
        <p:spPr>
          <a:xfrm>
            <a:off x="415550" y="9065948"/>
            <a:ext cx="6150076" cy="313932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28600" indent="-228600">
              <a:buFontTx/>
              <a:buAutoNum type="arabicParenR"/>
            </a:pPr>
            <a:r>
              <a:rPr lang="en-US" sz="1100" dirty="0">
                <a:latin typeface="Arial" panose="020B0604020202020204" pitchFamily="34" charset="0"/>
                <a:cs typeface="Arial" panose="020B0604020202020204" pitchFamily="34" charset="0"/>
              </a:rPr>
              <a:t>Physical site audit will be conducted on </a:t>
            </a:r>
            <a:r>
              <a:rPr lang="en-US" sz="1100" b="1" u="sng" dirty="0">
                <a:solidFill>
                  <a:srgbClr val="FF0000"/>
                </a:solidFill>
                <a:latin typeface="Arial" panose="020B0604020202020204" pitchFamily="34" charset="0"/>
                <a:cs typeface="Arial" panose="020B0604020202020204" pitchFamily="34" charset="0"/>
              </a:rPr>
              <a:t>October 8 and October 9</a:t>
            </a:r>
            <a:endParaRPr lang="en-US" sz="1100" b="1" i="1" u="sng" dirty="0">
              <a:solidFill>
                <a:srgbClr val="FF0000"/>
              </a:solidFill>
              <a:latin typeface="Arial" panose="020B0604020202020204" pitchFamily="34" charset="0"/>
              <a:cs typeface="Arial" panose="020B0604020202020204" pitchFamily="34" charset="0"/>
            </a:endParaRPr>
          </a:p>
          <a:p>
            <a:pPr marL="628650" lvl="1" indent="-171450">
              <a:buFont typeface="Arial" panose="020B0604020202020204" pitchFamily="34" charset="0"/>
              <a:buChar char="•"/>
            </a:pPr>
            <a:r>
              <a:rPr lang="en-US" sz="1100" dirty="0">
                <a:latin typeface="Arial" panose="020B0604020202020204" pitchFamily="34" charset="0"/>
                <a:cs typeface="Arial" panose="020B0604020202020204" pitchFamily="34" charset="0"/>
              </a:rPr>
              <a:t>Audit the 5 (ARSTOW, PACKLINE, AR FIELD, ARSAW and RECEIVE) area/subarea of faulted hrs. by Jam</a:t>
            </a:r>
          </a:p>
          <a:p>
            <a:pPr marL="685800" lvl="1" indent="-228600">
              <a:buFont typeface="Arial" panose="020B0604020202020204" pitchFamily="34" charset="0"/>
              <a:buChar char="•"/>
            </a:pPr>
            <a:r>
              <a:rPr lang="en-US" sz="1100" dirty="0">
                <a:latin typeface="Arial" panose="020B0604020202020204" pitchFamily="34" charset="0"/>
                <a:cs typeface="Arial" panose="020B0604020202020204" pitchFamily="34" charset="0"/>
              </a:rPr>
              <a:t>Conduct the 6 Jam PCA verification of completion (</a:t>
            </a:r>
            <a:r>
              <a:rPr lang="en-US" sz="1100" i="1" dirty="0">
                <a:latin typeface="Arial" panose="020B0604020202020204" pitchFamily="34" charset="0"/>
                <a:cs typeface="Arial" panose="020B0604020202020204" pitchFamily="34" charset="0"/>
              </a:rPr>
              <a:t>Reference Appendix page 8</a:t>
            </a:r>
            <a:r>
              <a:rPr lang="en-US" sz="1100" dirty="0">
                <a:latin typeface="Arial" panose="020B0604020202020204" pitchFamily="34" charset="0"/>
                <a:cs typeface="Arial" panose="020B0604020202020204" pitchFamily="34" charset="0"/>
              </a:rPr>
              <a:t>)</a:t>
            </a:r>
          </a:p>
          <a:p>
            <a:pPr marL="685800" lvl="1" indent="-228600">
              <a:buFont typeface="Arial" panose="020B0604020202020204" pitchFamily="34" charset="0"/>
              <a:buChar char="•"/>
            </a:pPr>
            <a:r>
              <a:rPr lang="en-US" sz="1100" dirty="0">
                <a:latin typeface="Arial" panose="020B0604020202020204" pitchFamily="34" charset="0"/>
                <a:cs typeface="Arial" panose="020B0604020202020204" pitchFamily="34" charset="0"/>
              </a:rPr>
              <a:t>4 Best Practices has been identified to support the site with Jam reduction (</a:t>
            </a:r>
            <a:r>
              <a:rPr lang="en-US" sz="1100" i="1" dirty="0">
                <a:latin typeface="Arial" panose="020B0604020202020204" pitchFamily="34" charset="0"/>
                <a:cs typeface="Arial" panose="020B0604020202020204" pitchFamily="34" charset="0"/>
              </a:rPr>
              <a:t>Reference Appendix page 8</a:t>
            </a:r>
            <a:r>
              <a:rPr lang="en-US" sz="1100" dirty="0">
                <a:latin typeface="Arial" panose="020B0604020202020204" pitchFamily="34" charset="0"/>
                <a:cs typeface="Arial" panose="020B0604020202020204" pitchFamily="34" charset="0"/>
              </a:rPr>
              <a:t>)</a:t>
            </a:r>
          </a:p>
          <a:p>
            <a:pPr marL="685800" lvl="1" indent="-228600">
              <a:buFont typeface="Arial" panose="020B0604020202020204" pitchFamily="34" charset="0"/>
              <a:buChar char="•"/>
            </a:pPr>
            <a:r>
              <a:rPr lang="en-US" sz="1100" dirty="0">
                <a:latin typeface="Arial" panose="020B0604020202020204" pitchFamily="34" charset="0"/>
                <a:cs typeface="Arial" panose="020B0604020202020204" pitchFamily="34" charset="0"/>
              </a:rPr>
              <a:t>Conduct a brief closing meeting of the physical audit with all follow ups (if any)</a:t>
            </a:r>
          </a:p>
          <a:p>
            <a:pPr marL="685800" lvl="1" indent="-228600">
              <a:buFont typeface="Arial" panose="020B0604020202020204" pitchFamily="34" charset="0"/>
              <a:buChar char="•"/>
            </a:pPr>
            <a:endParaRPr lang="en-US" sz="1100" dirty="0">
              <a:latin typeface="Arial" panose="020B0604020202020204" pitchFamily="34" charset="0"/>
              <a:cs typeface="Arial" panose="020B0604020202020204" pitchFamily="34" charset="0"/>
            </a:endParaRPr>
          </a:p>
          <a:p>
            <a:pPr marL="228600" indent="-228600">
              <a:buAutoNum type="arabicParenR"/>
            </a:pPr>
            <a:r>
              <a:rPr lang="en-US" sz="1100" dirty="0">
                <a:latin typeface="Arial" panose="020B0604020202020204" pitchFamily="34" charset="0"/>
                <a:cs typeface="Arial" panose="020B0604020202020204" pitchFamily="34" charset="0"/>
              </a:rPr>
              <a:t>Physical site audit of the STOW STATION (Incident Reported)</a:t>
            </a:r>
          </a:p>
          <a:p>
            <a:pPr marL="685800" lvl="1" indent="-228600">
              <a:buFont typeface="Arial" panose="020B0604020202020204" pitchFamily="34" charset="0"/>
              <a:buChar char="•"/>
            </a:pPr>
            <a:r>
              <a:rPr lang="en-US" sz="1100" dirty="0">
                <a:latin typeface="Arial" panose="020B0604020202020204" pitchFamily="34" charset="0"/>
                <a:cs typeface="Arial" panose="020B0604020202020204" pitchFamily="34" charset="0"/>
              </a:rPr>
              <a:t>Verify that area is clean of labels and that RME is consistent with PM maintenance (</a:t>
            </a:r>
            <a:r>
              <a:rPr lang="en-US" sz="1100" i="1" dirty="0">
                <a:latin typeface="Arial" panose="020B0604020202020204" pitchFamily="34" charset="0"/>
                <a:cs typeface="Arial" panose="020B0604020202020204" pitchFamily="34" charset="0"/>
              </a:rPr>
              <a:t>Reference Appendix page 7</a:t>
            </a:r>
            <a:r>
              <a:rPr lang="en-US" sz="1100" dirty="0">
                <a:latin typeface="Arial" panose="020B0604020202020204" pitchFamily="34" charset="0"/>
                <a:cs typeface="Arial" panose="020B0604020202020204" pitchFamily="34" charset="0"/>
              </a:rPr>
              <a:t>)</a:t>
            </a:r>
          </a:p>
          <a:p>
            <a:pPr marL="685800" lvl="1" indent="-228600">
              <a:buFont typeface="Arial" panose="020B0604020202020204" pitchFamily="34" charset="0"/>
              <a:buChar char="•"/>
            </a:pPr>
            <a:endParaRPr lang="en-US" sz="1100" dirty="0">
              <a:latin typeface="Arial" panose="020B0604020202020204" pitchFamily="34" charset="0"/>
              <a:cs typeface="Arial" panose="020B0604020202020204" pitchFamily="34" charset="0"/>
            </a:endParaRPr>
          </a:p>
          <a:p>
            <a:pPr marL="228600" indent="-228600">
              <a:buAutoNum type="arabicParenR"/>
            </a:pPr>
            <a:r>
              <a:rPr lang="en-US" sz="1100" dirty="0">
                <a:latin typeface="Arial" panose="020B0604020202020204" pitchFamily="34" charset="0"/>
                <a:cs typeface="Arial" panose="020B0604020202020204" pitchFamily="34" charset="0"/>
              </a:rPr>
              <a:t>3 Months of Program Management support for the site</a:t>
            </a:r>
          </a:p>
          <a:p>
            <a:pPr marL="685800" lvl="1" indent="-228600">
              <a:buFont typeface="Arial" panose="020B0604020202020204" pitchFamily="34" charset="0"/>
              <a:buChar char="•"/>
            </a:pPr>
            <a:r>
              <a:rPr lang="en-US" sz="1100" dirty="0">
                <a:latin typeface="Arial" panose="020B0604020202020204" pitchFamily="34" charset="0"/>
                <a:cs typeface="Arial" panose="020B0604020202020204" pitchFamily="34" charset="0"/>
              </a:rPr>
              <a:t>Goal to focus on the top 5 faulted problem areas (use the 80-20 rule)</a:t>
            </a:r>
          </a:p>
          <a:p>
            <a:pPr marL="685800" lvl="1" indent="-228600">
              <a:buFont typeface="Arial" panose="020B0604020202020204" pitchFamily="34" charset="0"/>
              <a:buChar char="•"/>
            </a:pPr>
            <a:r>
              <a:rPr lang="en-US" sz="1100" dirty="0">
                <a:latin typeface="Arial" panose="020B0604020202020204" pitchFamily="34" charset="0"/>
                <a:cs typeface="Arial" panose="020B0604020202020204" pitchFamily="34" charset="0"/>
              </a:rPr>
              <a:t>Come up with actions to support site with faulted problem areas</a:t>
            </a:r>
          </a:p>
          <a:p>
            <a:pPr marL="685800" lvl="1" indent="-228600">
              <a:buFont typeface="Arial" panose="020B0604020202020204" pitchFamily="34" charset="0"/>
              <a:buChar char="•"/>
            </a:pPr>
            <a:r>
              <a:rPr lang="en-US" sz="1100" dirty="0">
                <a:latin typeface="Arial" panose="020B0604020202020204" pitchFamily="34" charset="0"/>
                <a:cs typeface="Arial" panose="020B0604020202020204" pitchFamily="34" charset="0"/>
              </a:rPr>
              <a:t>Virtual SYR1 Jam Support chime group will be created. The purpose of the group will be to support SYR1 and add any additional support teams to help the site improve </a:t>
            </a:r>
          </a:p>
          <a:p>
            <a:pPr marL="685800" lvl="1" indent="-228600">
              <a:buFont typeface="Arial" panose="020B0604020202020204" pitchFamily="34" charset="0"/>
              <a:buChar char="•"/>
            </a:pPr>
            <a:r>
              <a:rPr lang="en-US" sz="1100" dirty="0">
                <a:latin typeface="Arial" panose="020B0604020202020204" pitchFamily="34" charset="0"/>
                <a:cs typeface="Arial" panose="020B0604020202020204" pitchFamily="34" charset="0"/>
              </a:rPr>
              <a:t>Biweekly meetings will be established for site support and progress updates </a:t>
            </a:r>
          </a:p>
        </p:txBody>
      </p:sp>
      <mc:AlternateContent xmlns:mc="http://schemas.openxmlformats.org/markup-compatibility/2006" xmlns:cx1="http://schemas.microsoft.com/office/drawing/2015/9/8/chartex">
        <mc:Choice Requires="cx1">
          <p:graphicFrame>
            <p:nvGraphicFramePr>
              <p:cNvPr id="13" name="Chart 12">
                <a:extLst>
                  <a:ext uri="{FF2B5EF4-FFF2-40B4-BE49-F238E27FC236}">
                    <a16:creationId xmlns:a16="http://schemas.microsoft.com/office/drawing/2014/main" id="{75243DA7-3E3B-417A-B248-C4BD08B4F20D}"/>
                  </a:ext>
                </a:extLst>
              </p:cNvPr>
              <p:cNvGraphicFramePr/>
              <p:nvPr>
                <p:extLst>
                  <p:ext uri="{D42A27DB-BD31-4B8C-83A1-F6EECF244321}">
                    <p14:modId xmlns:p14="http://schemas.microsoft.com/office/powerpoint/2010/main" val="2091319688"/>
                  </p:ext>
                </p:extLst>
              </p:nvPr>
            </p:nvGraphicFramePr>
            <p:xfrm>
              <a:off x="2888502" y="2648191"/>
              <a:ext cx="3659780" cy="1734264"/>
            </p:xfrm>
            <a:graphic>
              <a:graphicData uri="http://schemas.microsoft.com/office/drawing/2014/chartex">
                <cx:chart xmlns:cx="http://schemas.microsoft.com/office/drawing/2014/chartex" xmlns:r="http://schemas.openxmlformats.org/officeDocument/2006/relationships" r:id="rId2"/>
              </a:graphicData>
            </a:graphic>
          </p:graphicFrame>
        </mc:Choice>
        <mc:Fallback xmlns="">
          <p:pic>
            <p:nvPicPr>
              <p:cNvPr id="13" name="Chart 12">
                <a:extLst>
                  <a:ext uri="{FF2B5EF4-FFF2-40B4-BE49-F238E27FC236}">
                    <a16:creationId xmlns:a16="http://schemas.microsoft.com/office/drawing/2014/main" id="{75243DA7-3E3B-417A-B248-C4BD08B4F20D}"/>
                  </a:ext>
                </a:extLst>
              </p:cNvPr>
              <p:cNvPicPr>
                <a:picLocks noGrp="1" noRot="1" noChangeAspect="1" noMove="1" noResize="1" noEditPoints="1" noAdjustHandles="1" noChangeArrowheads="1" noChangeShapeType="1"/>
              </p:cNvPicPr>
              <p:nvPr/>
            </p:nvPicPr>
            <p:blipFill>
              <a:blip r:embed="rId3"/>
              <a:stretch>
                <a:fillRect/>
              </a:stretch>
            </p:blipFill>
            <p:spPr>
              <a:xfrm>
                <a:off x="2888502" y="2648191"/>
                <a:ext cx="3659780" cy="1734264"/>
              </a:xfrm>
              <a:prstGeom prst="rect">
                <a:avLst/>
              </a:prstGeom>
            </p:spPr>
          </p:pic>
        </mc:Fallback>
      </mc:AlternateContent>
      <p:sp>
        <p:nvSpPr>
          <p:cNvPr id="16" name="TextBox 1">
            <a:extLst>
              <a:ext uri="{FF2B5EF4-FFF2-40B4-BE49-F238E27FC236}">
                <a16:creationId xmlns:a16="http://schemas.microsoft.com/office/drawing/2014/main" id="{9E3A8F80-5D13-4551-857B-A247E8C5360E}"/>
              </a:ext>
            </a:extLst>
          </p:cNvPr>
          <p:cNvSpPr txBox="1"/>
          <p:nvPr/>
        </p:nvSpPr>
        <p:spPr>
          <a:xfrm>
            <a:off x="4072784" y="4322981"/>
            <a:ext cx="1339702" cy="26161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100" i="1" dirty="0"/>
              <a:t>Alarm Faults Pareto</a:t>
            </a:r>
          </a:p>
        </p:txBody>
      </p:sp>
      <p:sp>
        <p:nvSpPr>
          <p:cNvPr id="17" name="Left Bracket 16">
            <a:extLst>
              <a:ext uri="{FF2B5EF4-FFF2-40B4-BE49-F238E27FC236}">
                <a16:creationId xmlns:a16="http://schemas.microsoft.com/office/drawing/2014/main" id="{58E12DFD-288A-4770-A74F-DF0C21C5033C}"/>
              </a:ext>
            </a:extLst>
          </p:cNvPr>
          <p:cNvSpPr/>
          <p:nvPr/>
        </p:nvSpPr>
        <p:spPr>
          <a:xfrm rot="5400000">
            <a:off x="3309170" y="2753847"/>
            <a:ext cx="619267" cy="623113"/>
          </a:xfrm>
          <a:prstGeom prst="leftBracket">
            <a:avLst/>
          </a:prstGeom>
          <a:ln>
            <a:solidFill>
              <a:schemeClr val="tx1"/>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8" name="Left Bracket 17">
            <a:extLst>
              <a:ext uri="{FF2B5EF4-FFF2-40B4-BE49-F238E27FC236}">
                <a16:creationId xmlns:a16="http://schemas.microsoft.com/office/drawing/2014/main" id="{1F91B5BC-51FA-47E3-829A-9F71B3E39B48}"/>
              </a:ext>
            </a:extLst>
          </p:cNvPr>
          <p:cNvSpPr/>
          <p:nvPr/>
        </p:nvSpPr>
        <p:spPr>
          <a:xfrm rot="5400000">
            <a:off x="4765573" y="2067327"/>
            <a:ext cx="619267" cy="2034498"/>
          </a:xfrm>
          <a:prstGeom prst="leftBracket">
            <a:avLst/>
          </a:prstGeom>
          <a:ln>
            <a:solidFill>
              <a:schemeClr val="tx1"/>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4CE34324-52BE-4146-AE6F-49FD7A401707}"/>
              </a:ext>
            </a:extLst>
          </p:cNvPr>
          <p:cNvSpPr txBox="1"/>
          <p:nvPr/>
        </p:nvSpPr>
        <p:spPr>
          <a:xfrm>
            <a:off x="3279936" y="2519595"/>
            <a:ext cx="1095375" cy="276999"/>
          </a:xfrm>
          <a:prstGeom prst="rect">
            <a:avLst/>
          </a:prstGeom>
          <a:noFill/>
        </p:spPr>
        <p:txBody>
          <a:bodyPr wrap="square" rtlCol="0">
            <a:spAutoFit/>
          </a:bodyPr>
          <a:lstStyle/>
          <a:p>
            <a:r>
              <a:rPr lang="en-US" sz="1200" dirty="0"/>
              <a:t>Vital Few</a:t>
            </a:r>
          </a:p>
        </p:txBody>
      </p:sp>
      <p:sp>
        <p:nvSpPr>
          <p:cNvPr id="20" name="TextBox 19">
            <a:extLst>
              <a:ext uri="{FF2B5EF4-FFF2-40B4-BE49-F238E27FC236}">
                <a16:creationId xmlns:a16="http://schemas.microsoft.com/office/drawing/2014/main" id="{1A087552-7511-44C1-9D2B-12D183ADC995}"/>
              </a:ext>
            </a:extLst>
          </p:cNvPr>
          <p:cNvSpPr txBox="1"/>
          <p:nvPr/>
        </p:nvSpPr>
        <p:spPr>
          <a:xfrm>
            <a:off x="4677307" y="2554086"/>
            <a:ext cx="1095375" cy="276999"/>
          </a:xfrm>
          <a:prstGeom prst="rect">
            <a:avLst/>
          </a:prstGeom>
          <a:noFill/>
        </p:spPr>
        <p:txBody>
          <a:bodyPr wrap="square" rtlCol="0">
            <a:spAutoFit/>
          </a:bodyPr>
          <a:lstStyle/>
          <a:p>
            <a:r>
              <a:rPr lang="en-US" sz="1200" dirty="0"/>
              <a:t>Useful Many</a:t>
            </a:r>
          </a:p>
        </p:txBody>
      </p:sp>
    </p:spTree>
    <p:extLst>
      <p:ext uri="{BB962C8B-B14F-4D97-AF65-F5344CB8AC3E}">
        <p14:creationId xmlns:p14="http://schemas.microsoft.com/office/powerpoint/2010/main" val="34661706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75BA24-6063-401F-9880-2D99682D752D}"/>
              </a:ext>
            </a:extLst>
          </p:cNvPr>
          <p:cNvSpPr/>
          <p:nvPr/>
        </p:nvSpPr>
        <p:spPr>
          <a:xfrm>
            <a:off x="398206" y="368711"/>
            <a:ext cx="6150078" cy="644014"/>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Appendix</a:t>
            </a:r>
          </a:p>
        </p:txBody>
      </p:sp>
      <p:sp>
        <p:nvSpPr>
          <p:cNvPr id="5" name="Rectangle 4">
            <a:extLst>
              <a:ext uri="{FF2B5EF4-FFF2-40B4-BE49-F238E27FC236}">
                <a16:creationId xmlns:a16="http://schemas.microsoft.com/office/drawing/2014/main" id="{A73C3B76-81FA-4B5C-8223-A7406C652FF2}"/>
              </a:ext>
            </a:extLst>
          </p:cNvPr>
          <p:cNvSpPr/>
          <p:nvPr/>
        </p:nvSpPr>
        <p:spPr>
          <a:xfrm>
            <a:off x="398206" y="1120872"/>
            <a:ext cx="6150078" cy="4317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OEE Faulted (Jams)</a:t>
            </a:r>
          </a:p>
        </p:txBody>
      </p:sp>
      <p:graphicFrame>
        <p:nvGraphicFramePr>
          <p:cNvPr id="6" name="Table 5">
            <a:extLst>
              <a:ext uri="{FF2B5EF4-FFF2-40B4-BE49-F238E27FC236}">
                <a16:creationId xmlns:a16="http://schemas.microsoft.com/office/drawing/2014/main" id="{3FB7037E-F23D-4B8A-B5FF-2CC57AFF0A12}"/>
              </a:ext>
            </a:extLst>
          </p:cNvPr>
          <p:cNvGraphicFramePr>
            <a:graphicFrameLocks noGrp="1"/>
          </p:cNvGraphicFramePr>
          <p:nvPr>
            <p:extLst>
              <p:ext uri="{D42A27DB-BD31-4B8C-83A1-F6EECF244321}">
                <p14:modId xmlns:p14="http://schemas.microsoft.com/office/powerpoint/2010/main" val="854736010"/>
              </p:ext>
            </p:extLst>
          </p:nvPr>
        </p:nvGraphicFramePr>
        <p:xfrm>
          <a:off x="398206" y="4255604"/>
          <a:ext cx="2455608" cy="1323420"/>
        </p:xfrm>
        <a:graphic>
          <a:graphicData uri="http://schemas.openxmlformats.org/drawingml/2006/table">
            <a:tbl>
              <a:tblPr firstRow="1" bandRow="1">
                <a:tableStyleId>{073A0DAA-6AF3-43AB-8588-CEC1D06C72B9}</a:tableStyleId>
              </a:tblPr>
              <a:tblGrid>
                <a:gridCol w="1227804">
                  <a:extLst>
                    <a:ext uri="{9D8B030D-6E8A-4147-A177-3AD203B41FA5}">
                      <a16:colId xmlns:a16="http://schemas.microsoft.com/office/drawing/2014/main" val="1183489126"/>
                    </a:ext>
                  </a:extLst>
                </a:gridCol>
                <a:gridCol w="1227804">
                  <a:extLst>
                    <a:ext uri="{9D8B030D-6E8A-4147-A177-3AD203B41FA5}">
                      <a16:colId xmlns:a16="http://schemas.microsoft.com/office/drawing/2014/main" val="4000868469"/>
                    </a:ext>
                  </a:extLst>
                </a:gridCol>
              </a:tblGrid>
              <a:tr h="205248">
                <a:tc>
                  <a:txBody>
                    <a:bodyPr/>
                    <a:lstStyle/>
                    <a:p>
                      <a:r>
                        <a:rPr lang="en-US" dirty="0"/>
                        <a:t>Top 5 Subarea</a:t>
                      </a:r>
                    </a:p>
                  </a:txBody>
                  <a:tcPr/>
                </a:tc>
                <a:tc>
                  <a:txBody>
                    <a:bodyPr/>
                    <a:lstStyle/>
                    <a:p>
                      <a:r>
                        <a:rPr lang="en-US" dirty="0"/>
                        <a:t>Faulted Hrs.</a:t>
                      </a:r>
                    </a:p>
                  </a:txBody>
                  <a:tcPr/>
                </a:tc>
                <a:extLst>
                  <a:ext uri="{0D108BD9-81ED-4DB2-BD59-A6C34878D82A}">
                    <a16:rowId xmlns:a16="http://schemas.microsoft.com/office/drawing/2014/main" val="3018303559"/>
                  </a:ext>
                </a:extLst>
              </a:tr>
              <a:tr h="205248">
                <a:tc>
                  <a:txBody>
                    <a:bodyPr/>
                    <a:lstStyle/>
                    <a:p>
                      <a:pPr algn="l" fontAlgn="b"/>
                      <a:r>
                        <a:rPr lang="en-US" sz="1100" b="0" i="0" u="none" strike="noStrike" dirty="0">
                          <a:solidFill>
                            <a:srgbClr val="000000"/>
                          </a:solidFill>
                          <a:effectLst/>
                          <a:latin typeface="Calibri" panose="020F0502020204030204" pitchFamily="34" charset="0"/>
                        </a:rPr>
                        <a:t>ARSTOW</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14008</a:t>
                      </a:r>
                    </a:p>
                  </a:txBody>
                  <a:tcPr marL="9525" marR="9525" marT="9525" marB="0" anchor="b"/>
                </a:tc>
                <a:extLst>
                  <a:ext uri="{0D108BD9-81ED-4DB2-BD59-A6C34878D82A}">
                    <a16:rowId xmlns:a16="http://schemas.microsoft.com/office/drawing/2014/main" val="10528452"/>
                  </a:ext>
                </a:extLst>
              </a:tr>
              <a:tr h="205248">
                <a:tc>
                  <a:txBody>
                    <a:bodyPr/>
                    <a:lstStyle/>
                    <a:p>
                      <a:pPr algn="l" fontAlgn="b"/>
                      <a:r>
                        <a:rPr lang="en-US" sz="1100" b="0" i="0" u="none" strike="noStrike">
                          <a:solidFill>
                            <a:srgbClr val="000000"/>
                          </a:solidFill>
                          <a:effectLst/>
                          <a:latin typeface="Calibri" panose="020F0502020204030204" pitchFamily="34" charset="0"/>
                        </a:rPr>
                        <a:t>PACKLINE</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1700</a:t>
                      </a:r>
                    </a:p>
                  </a:txBody>
                  <a:tcPr marL="9525" marR="9525" marT="9525" marB="0" anchor="b"/>
                </a:tc>
                <a:extLst>
                  <a:ext uri="{0D108BD9-81ED-4DB2-BD59-A6C34878D82A}">
                    <a16:rowId xmlns:a16="http://schemas.microsoft.com/office/drawing/2014/main" val="2301058226"/>
                  </a:ext>
                </a:extLst>
              </a:tr>
              <a:tr h="205248">
                <a:tc>
                  <a:txBody>
                    <a:bodyPr/>
                    <a:lstStyle/>
                    <a:p>
                      <a:pPr algn="l" fontAlgn="b"/>
                      <a:r>
                        <a:rPr lang="en-US" sz="1100" b="0" i="0" u="none" strike="noStrike">
                          <a:solidFill>
                            <a:srgbClr val="000000"/>
                          </a:solidFill>
                          <a:effectLst/>
                          <a:latin typeface="Calibri" panose="020F0502020204030204" pitchFamily="34" charset="0"/>
                        </a:rPr>
                        <a:t>AR FIELD</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1621</a:t>
                      </a:r>
                    </a:p>
                  </a:txBody>
                  <a:tcPr marL="9525" marR="9525" marT="9525" marB="0" anchor="b"/>
                </a:tc>
                <a:extLst>
                  <a:ext uri="{0D108BD9-81ED-4DB2-BD59-A6C34878D82A}">
                    <a16:rowId xmlns:a16="http://schemas.microsoft.com/office/drawing/2014/main" val="194395603"/>
                  </a:ext>
                </a:extLst>
              </a:tr>
              <a:tr h="205248">
                <a:tc>
                  <a:txBody>
                    <a:bodyPr/>
                    <a:lstStyle/>
                    <a:p>
                      <a:pPr algn="l" fontAlgn="b"/>
                      <a:r>
                        <a:rPr lang="en-US" sz="1100" b="0" i="0" u="none" strike="noStrike">
                          <a:solidFill>
                            <a:srgbClr val="000000"/>
                          </a:solidFill>
                          <a:effectLst/>
                          <a:latin typeface="Calibri" panose="020F0502020204030204" pitchFamily="34" charset="0"/>
                        </a:rPr>
                        <a:t>ARSAW</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1407</a:t>
                      </a:r>
                    </a:p>
                  </a:txBody>
                  <a:tcPr marL="9525" marR="9525" marT="9525" marB="0" anchor="b"/>
                </a:tc>
                <a:extLst>
                  <a:ext uri="{0D108BD9-81ED-4DB2-BD59-A6C34878D82A}">
                    <a16:rowId xmlns:a16="http://schemas.microsoft.com/office/drawing/2014/main" val="1130852250"/>
                  </a:ext>
                </a:extLst>
              </a:tr>
              <a:tr h="205248">
                <a:tc>
                  <a:txBody>
                    <a:bodyPr/>
                    <a:lstStyle/>
                    <a:p>
                      <a:pPr algn="l" fontAlgn="b"/>
                      <a:r>
                        <a:rPr lang="en-US" sz="1100" b="0" i="0" u="none" strike="noStrike">
                          <a:solidFill>
                            <a:srgbClr val="000000"/>
                          </a:solidFill>
                          <a:effectLst/>
                          <a:latin typeface="Calibri" panose="020F0502020204030204" pitchFamily="34" charset="0"/>
                        </a:rPr>
                        <a:t>RECEIVE</a:t>
                      </a:r>
                    </a:p>
                  </a:txBody>
                  <a:tcPr marL="9525" marR="9525" marT="9525" marB="0" anchor="b"/>
                </a:tc>
                <a:tc>
                  <a:txBody>
                    <a:bodyPr/>
                    <a:lstStyle/>
                    <a:p>
                      <a:pPr algn="ctr" fontAlgn="b"/>
                      <a:r>
                        <a:rPr lang="en-US" sz="1100" b="0" i="0" u="none" strike="noStrike" dirty="0">
                          <a:solidFill>
                            <a:srgbClr val="000000"/>
                          </a:solidFill>
                          <a:effectLst/>
                          <a:latin typeface="Calibri" panose="020F0502020204030204" pitchFamily="34" charset="0"/>
                        </a:rPr>
                        <a:t>714</a:t>
                      </a:r>
                    </a:p>
                  </a:txBody>
                  <a:tcPr marL="9525" marR="9525" marT="9525" marB="0" anchor="b"/>
                </a:tc>
                <a:extLst>
                  <a:ext uri="{0D108BD9-81ED-4DB2-BD59-A6C34878D82A}">
                    <a16:rowId xmlns:a16="http://schemas.microsoft.com/office/drawing/2014/main" val="3173092727"/>
                  </a:ext>
                </a:extLst>
              </a:tr>
            </a:tbl>
          </a:graphicData>
        </a:graphic>
      </p:graphicFrame>
      <p:pic>
        <p:nvPicPr>
          <p:cNvPr id="2" name="Picture 1">
            <a:extLst>
              <a:ext uri="{FF2B5EF4-FFF2-40B4-BE49-F238E27FC236}">
                <a16:creationId xmlns:a16="http://schemas.microsoft.com/office/drawing/2014/main" id="{4A143136-D9DB-4843-AD69-55A77194CBFB}"/>
              </a:ext>
            </a:extLst>
          </p:cNvPr>
          <p:cNvPicPr>
            <a:picLocks noChangeAspect="1"/>
          </p:cNvPicPr>
          <p:nvPr/>
        </p:nvPicPr>
        <p:blipFill>
          <a:blip r:embed="rId2"/>
          <a:stretch>
            <a:fillRect/>
          </a:stretch>
        </p:blipFill>
        <p:spPr>
          <a:xfrm>
            <a:off x="176980" y="1563956"/>
            <a:ext cx="6504039" cy="1072095"/>
          </a:xfrm>
          <a:prstGeom prst="rect">
            <a:avLst/>
          </a:prstGeom>
        </p:spPr>
      </p:pic>
      <p:pic>
        <p:nvPicPr>
          <p:cNvPr id="3" name="Picture 2">
            <a:extLst>
              <a:ext uri="{FF2B5EF4-FFF2-40B4-BE49-F238E27FC236}">
                <a16:creationId xmlns:a16="http://schemas.microsoft.com/office/drawing/2014/main" id="{C8E98A49-809D-4CD9-8F13-12DB1EB91168}"/>
              </a:ext>
            </a:extLst>
          </p:cNvPr>
          <p:cNvPicPr>
            <a:picLocks noChangeAspect="1"/>
          </p:cNvPicPr>
          <p:nvPr/>
        </p:nvPicPr>
        <p:blipFill>
          <a:blip r:embed="rId3"/>
          <a:stretch>
            <a:fillRect/>
          </a:stretch>
        </p:blipFill>
        <p:spPr>
          <a:xfrm>
            <a:off x="39958" y="2683004"/>
            <a:ext cx="6778084" cy="1128074"/>
          </a:xfrm>
          <a:prstGeom prst="rect">
            <a:avLst/>
          </a:prstGeom>
        </p:spPr>
      </p:pic>
      <mc:AlternateContent xmlns:mc="http://schemas.openxmlformats.org/markup-compatibility/2006" xmlns:cx1="http://schemas.microsoft.com/office/drawing/2015/9/8/chartex">
        <mc:Choice Requires="cx1">
          <p:graphicFrame>
            <p:nvGraphicFramePr>
              <p:cNvPr id="8" name="Chart 7">
                <a:extLst>
                  <a:ext uri="{FF2B5EF4-FFF2-40B4-BE49-F238E27FC236}">
                    <a16:creationId xmlns:a16="http://schemas.microsoft.com/office/drawing/2014/main" id="{308A3EE1-AC8D-4690-BFE7-8B16F2ADDE8F}"/>
                  </a:ext>
                </a:extLst>
              </p:cNvPr>
              <p:cNvGraphicFramePr/>
              <p:nvPr>
                <p:extLst>
                  <p:ext uri="{D42A27DB-BD31-4B8C-83A1-F6EECF244321}">
                    <p14:modId xmlns:p14="http://schemas.microsoft.com/office/powerpoint/2010/main" val="1671812114"/>
                  </p:ext>
                </p:extLst>
              </p:nvPr>
            </p:nvGraphicFramePr>
            <p:xfrm>
              <a:off x="398206" y="6364493"/>
              <a:ext cx="6150078" cy="2469241"/>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8" name="Chart 7">
                <a:extLst>
                  <a:ext uri="{FF2B5EF4-FFF2-40B4-BE49-F238E27FC236}">
                    <a16:creationId xmlns:a16="http://schemas.microsoft.com/office/drawing/2014/main" id="{308A3EE1-AC8D-4690-BFE7-8B16F2ADDE8F}"/>
                  </a:ext>
                </a:extLst>
              </p:cNvPr>
              <p:cNvPicPr>
                <a:picLocks noGrp="1" noRot="1" noChangeAspect="1" noMove="1" noResize="1" noEditPoints="1" noAdjustHandles="1" noChangeArrowheads="1" noChangeShapeType="1"/>
              </p:cNvPicPr>
              <p:nvPr/>
            </p:nvPicPr>
            <p:blipFill>
              <a:blip r:embed="rId6"/>
              <a:stretch>
                <a:fillRect/>
              </a:stretch>
            </p:blipFill>
            <p:spPr>
              <a:xfrm>
                <a:off x="398206" y="6364493"/>
                <a:ext cx="6150078" cy="2469241"/>
              </a:xfrm>
              <a:prstGeom prst="rect">
                <a:avLst/>
              </a:prstGeom>
            </p:spPr>
          </p:pic>
        </mc:Fallback>
      </mc:AlternateContent>
      <p:pic>
        <p:nvPicPr>
          <p:cNvPr id="9" name="Picture 8">
            <a:extLst>
              <a:ext uri="{FF2B5EF4-FFF2-40B4-BE49-F238E27FC236}">
                <a16:creationId xmlns:a16="http://schemas.microsoft.com/office/drawing/2014/main" id="{9EF9D2DC-8789-47CF-9693-1B119DF59BFF}"/>
              </a:ext>
            </a:extLst>
          </p:cNvPr>
          <p:cNvPicPr>
            <a:picLocks noChangeAspect="1"/>
          </p:cNvPicPr>
          <p:nvPr/>
        </p:nvPicPr>
        <p:blipFill>
          <a:blip r:embed="rId7"/>
          <a:stretch>
            <a:fillRect/>
          </a:stretch>
        </p:blipFill>
        <p:spPr>
          <a:xfrm>
            <a:off x="619760" y="8844913"/>
            <a:ext cx="2809239" cy="3109922"/>
          </a:xfrm>
          <a:prstGeom prst="rect">
            <a:avLst/>
          </a:prstGeom>
        </p:spPr>
      </p:pic>
      <p:pic>
        <p:nvPicPr>
          <p:cNvPr id="10" name="Picture 9">
            <a:extLst>
              <a:ext uri="{FF2B5EF4-FFF2-40B4-BE49-F238E27FC236}">
                <a16:creationId xmlns:a16="http://schemas.microsoft.com/office/drawing/2014/main" id="{474EA1B5-F6AC-4BAE-B4C4-64A36E851454}"/>
              </a:ext>
            </a:extLst>
          </p:cNvPr>
          <p:cNvPicPr>
            <a:picLocks noChangeAspect="1"/>
          </p:cNvPicPr>
          <p:nvPr/>
        </p:nvPicPr>
        <p:blipFill>
          <a:blip r:embed="rId8"/>
          <a:stretch>
            <a:fillRect/>
          </a:stretch>
        </p:blipFill>
        <p:spPr>
          <a:xfrm>
            <a:off x="3566344" y="8844913"/>
            <a:ext cx="2981940" cy="2305050"/>
          </a:xfrm>
          <a:prstGeom prst="rect">
            <a:avLst/>
          </a:prstGeom>
        </p:spPr>
      </p:pic>
      <p:graphicFrame>
        <p:nvGraphicFramePr>
          <p:cNvPr id="13" name="Chart 12">
            <a:extLst>
              <a:ext uri="{FF2B5EF4-FFF2-40B4-BE49-F238E27FC236}">
                <a16:creationId xmlns:a16="http://schemas.microsoft.com/office/drawing/2014/main" id="{6A9BAC40-2EAD-4870-9110-8DBF8B1B36B9}"/>
              </a:ext>
            </a:extLst>
          </p:cNvPr>
          <p:cNvGraphicFramePr>
            <a:graphicFrameLocks/>
          </p:cNvGraphicFramePr>
          <p:nvPr>
            <p:extLst>
              <p:ext uri="{D42A27DB-BD31-4B8C-83A1-F6EECF244321}">
                <p14:modId xmlns:p14="http://schemas.microsoft.com/office/powerpoint/2010/main" val="2031292857"/>
              </p:ext>
            </p:extLst>
          </p:nvPr>
        </p:nvGraphicFramePr>
        <p:xfrm>
          <a:off x="2412429" y="3781368"/>
          <a:ext cx="4572000" cy="2743200"/>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31547559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75BA24-6063-401F-9880-2D99682D752D}"/>
              </a:ext>
            </a:extLst>
          </p:cNvPr>
          <p:cNvSpPr/>
          <p:nvPr/>
        </p:nvSpPr>
        <p:spPr>
          <a:xfrm>
            <a:off x="398206" y="368711"/>
            <a:ext cx="6150078" cy="644014"/>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Appendix</a:t>
            </a:r>
          </a:p>
        </p:txBody>
      </p:sp>
      <p:sp>
        <p:nvSpPr>
          <p:cNvPr id="5" name="Rectangle 4">
            <a:extLst>
              <a:ext uri="{FF2B5EF4-FFF2-40B4-BE49-F238E27FC236}">
                <a16:creationId xmlns:a16="http://schemas.microsoft.com/office/drawing/2014/main" id="{A73C3B76-81FA-4B5C-8223-A7406C652FF2}"/>
              </a:ext>
            </a:extLst>
          </p:cNvPr>
          <p:cNvSpPr/>
          <p:nvPr/>
        </p:nvSpPr>
        <p:spPr>
          <a:xfrm>
            <a:off x="398206" y="1120872"/>
            <a:ext cx="6150078" cy="4317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Alarms Faults</a:t>
            </a:r>
          </a:p>
        </p:txBody>
      </p:sp>
      <p:graphicFrame>
        <p:nvGraphicFramePr>
          <p:cNvPr id="6" name="Table 5">
            <a:extLst>
              <a:ext uri="{FF2B5EF4-FFF2-40B4-BE49-F238E27FC236}">
                <a16:creationId xmlns:a16="http://schemas.microsoft.com/office/drawing/2014/main" id="{9B28677E-C940-41B2-8264-AFF372837353}"/>
              </a:ext>
            </a:extLst>
          </p:cNvPr>
          <p:cNvGraphicFramePr>
            <a:graphicFrameLocks noGrp="1"/>
          </p:cNvGraphicFramePr>
          <p:nvPr>
            <p:extLst>
              <p:ext uri="{D42A27DB-BD31-4B8C-83A1-F6EECF244321}">
                <p14:modId xmlns:p14="http://schemas.microsoft.com/office/powerpoint/2010/main" val="2225446496"/>
              </p:ext>
            </p:extLst>
          </p:nvPr>
        </p:nvGraphicFramePr>
        <p:xfrm>
          <a:off x="400172" y="3950124"/>
          <a:ext cx="3303640" cy="1323420"/>
        </p:xfrm>
        <a:graphic>
          <a:graphicData uri="http://schemas.openxmlformats.org/drawingml/2006/table">
            <a:tbl>
              <a:tblPr firstRow="1" bandRow="1">
                <a:tableStyleId>{073A0DAA-6AF3-43AB-8588-CEC1D06C72B9}</a:tableStyleId>
              </a:tblPr>
              <a:tblGrid>
                <a:gridCol w="1651820">
                  <a:extLst>
                    <a:ext uri="{9D8B030D-6E8A-4147-A177-3AD203B41FA5}">
                      <a16:colId xmlns:a16="http://schemas.microsoft.com/office/drawing/2014/main" val="1183489126"/>
                    </a:ext>
                  </a:extLst>
                </a:gridCol>
                <a:gridCol w="1651820">
                  <a:extLst>
                    <a:ext uri="{9D8B030D-6E8A-4147-A177-3AD203B41FA5}">
                      <a16:colId xmlns:a16="http://schemas.microsoft.com/office/drawing/2014/main" val="4000868469"/>
                    </a:ext>
                  </a:extLst>
                </a:gridCol>
              </a:tblGrid>
              <a:tr h="205248">
                <a:tc>
                  <a:txBody>
                    <a:bodyPr/>
                    <a:lstStyle/>
                    <a:p>
                      <a:r>
                        <a:rPr lang="en-US" dirty="0"/>
                        <a:t>Top 5 Subarea</a:t>
                      </a:r>
                    </a:p>
                  </a:txBody>
                  <a:tcPr/>
                </a:tc>
                <a:tc>
                  <a:txBody>
                    <a:bodyPr/>
                    <a:lstStyle/>
                    <a:p>
                      <a:r>
                        <a:rPr lang="en-US" dirty="0"/>
                        <a:t>Fault Duration Hrs.</a:t>
                      </a:r>
                    </a:p>
                  </a:txBody>
                  <a:tcPr/>
                </a:tc>
                <a:extLst>
                  <a:ext uri="{0D108BD9-81ED-4DB2-BD59-A6C34878D82A}">
                    <a16:rowId xmlns:a16="http://schemas.microsoft.com/office/drawing/2014/main" val="3018303559"/>
                  </a:ext>
                </a:extLst>
              </a:tr>
              <a:tr h="205248">
                <a:tc>
                  <a:txBody>
                    <a:bodyPr/>
                    <a:lstStyle/>
                    <a:p>
                      <a:pPr algn="l" fontAlgn="b"/>
                      <a:r>
                        <a:rPr lang="en-US" sz="1100" b="0" i="0" u="none" strike="noStrike" dirty="0">
                          <a:solidFill>
                            <a:srgbClr val="000000"/>
                          </a:solidFill>
                          <a:effectLst/>
                          <a:latin typeface="Calibri" panose="020F0502020204030204" pitchFamily="34" charset="0"/>
                        </a:rPr>
                        <a:t>RSP L2</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2618</a:t>
                      </a:r>
                    </a:p>
                  </a:txBody>
                  <a:tcPr marL="9525" marR="9525" marT="9525" marB="0" anchor="b"/>
                </a:tc>
                <a:extLst>
                  <a:ext uri="{0D108BD9-81ED-4DB2-BD59-A6C34878D82A}">
                    <a16:rowId xmlns:a16="http://schemas.microsoft.com/office/drawing/2014/main" val="194395603"/>
                  </a:ext>
                </a:extLst>
              </a:tr>
              <a:tr h="205248">
                <a:tc>
                  <a:txBody>
                    <a:bodyPr/>
                    <a:lstStyle/>
                    <a:p>
                      <a:pPr algn="l" fontAlgn="b"/>
                      <a:r>
                        <a:rPr lang="en-US" sz="1100" b="0" i="0" u="none" strike="noStrike">
                          <a:solidFill>
                            <a:srgbClr val="000000"/>
                          </a:solidFill>
                          <a:effectLst/>
                          <a:latin typeface="Calibri" panose="020F0502020204030204" pitchFamily="34" charset="0"/>
                        </a:rPr>
                        <a:t>RSP OB L4</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2183</a:t>
                      </a:r>
                    </a:p>
                  </a:txBody>
                  <a:tcPr marL="9525" marR="9525" marT="9525" marB="0" anchor="b"/>
                </a:tc>
                <a:extLst>
                  <a:ext uri="{0D108BD9-81ED-4DB2-BD59-A6C34878D82A}">
                    <a16:rowId xmlns:a16="http://schemas.microsoft.com/office/drawing/2014/main" val="1560595461"/>
                  </a:ext>
                </a:extLst>
              </a:tr>
              <a:tr h="205248">
                <a:tc>
                  <a:txBody>
                    <a:bodyPr/>
                    <a:lstStyle/>
                    <a:p>
                      <a:pPr algn="l" fontAlgn="b"/>
                      <a:r>
                        <a:rPr lang="en-US" sz="1100" b="0" i="0" u="none" strike="noStrike">
                          <a:solidFill>
                            <a:srgbClr val="000000"/>
                          </a:solidFill>
                          <a:effectLst/>
                          <a:latin typeface="Calibri" panose="020F0502020204030204" pitchFamily="34" charset="0"/>
                        </a:rPr>
                        <a:t>RSP L3</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1875</a:t>
                      </a:r>
                    </a:p>
                  </a:txBody>
                  <a:tcPr marL="9525" marR="9525" marT="9525" marB="0" anchor="b"/>
                </a:tc>
                <a:extLst>
                  <a:ext uri="{0D108BD9-81ED-4DB2-BD59-A6C34878D82A}">
                    <a16:rowId xmlns:a16="http://schemas.microsoft.com/office/drawing/2014/main" val="3180418442"/>
                  </a:ext>
                </a:extLst>
              </a:tr>
              <a:tr h="205248">
                <a:tc>
                  <a:txBody>
                    <a:bodyPr/>
                    <a:lstStyle/>
                    <a:p>
                      <a:pPr algn="l" fontAlgn="b"/>
                      <a:r>
                        <a:rPr lang="en-US" sz="1100" b="0" i="0" u="none" strike="noStrike">
                          <a:solidFill>
                            <a:srgbClr val="000000"/>
                          </a:solidFill>
                          <a:effectLst/>
                          <a:latin typeface="Calibri" panose="020F0502020204030204" pitchFamily="34" charset="0"/>
                        </a:rPr>
                        <a:t>AR Sortation</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1493</a:t>
                      </a:r>
                    </a:p>
                  </a:txBody>
                  <a:tcPr marL="9525" marR="9525" marT="9525" marB="0" anchor="b"/>
                </a:tc>
                <a:extLst>
                  <a:ext uri="{0D108BD9-81ED-4DB2-BD59-A6C34878D82A}">
                    <a16:rowId xmlns:a16="http://schemas.microsoft.com/office/drawing/2014/main" val="1130852250"/>
                  </a:ext>
                </a:extLst>
              </a:tr>
              <a:tr h="205248">
                <a:tc>
                  <a:txBody>
                    <a:bodyPr/>
                    <a:lstStyle/>
                    <a:p>
                      <a:pPr algn="l" fontAlgn="b"/>
                      <a:r>
                        <a:rPr lang="en-US" sz="1100" b="0" i="0" u="none" strike="noStrike">
                          <a:solidFill>
                            <a:srgbClr val="000000"/>
                          </a:solidFill>
                          <a:effectLst/>
                          <a:latin typeface="Calibri" panose="020F0502020204030204" pitchFamily="34" charset="0"/>
                        </a:rPr>
                        <a:t>AFE 2</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569</a:t>
                      </a:r>
                    </a:p>
                  </a:txBody>
                  <a:tcPr marL="9525" marR="9525" marT="9525" marB="0" anchor="b"/>
                </a:tc>
                <a:extLst>
                  <a:ext uri="{0D108BD9-81ED-4DB2-BD59-A6C34878D82A}">
                    <a16:rowId xmlns:a16="http://schemas.microsoft.com/office/drawing/2014/main" val="3173092727"/>
                  </a:ext>
                </a:extLst>
              </a:tr>
            </a:tbl>
          </a:graphicData>
        </a:graphic>
      </p:graphicFrame>
      <p:graphicFrame>
        <p:nvGraphicFramePr>
          <p:cNvPr id="13" name="Chart 12">
            <a:extLst>
              <a:ext uri="{FF2B5EF4-FFF2-40B4-BE49-F238E27FC236}">
                <a16:creationId xmlns:a16="http://schemas.microsoft.com/office/drawing/2014/main" id="{86342F1A-11EE-440F-AC76-7C9BC9534F91}"/>
              </a:ext>
            </a:extLst>
          </p:cNvPr>
          <p:cNvGraphicFramePr>
            <a:graphicFrameLocks/>
          </p:cNvGraphicFramePr>
          <p:nvPr>
            <p:extLst>
              <p:ext uri="{D42A27DB-BD31-4B8C-83A1-F6EECF244321}">
                <p14:modId xmlns:p14="http://schemas.microsoft.com/office/powerpoint/2010/main" val="2685497473"/>
              </p:ext>
            </p:extLst>
          </p:nvPr>
        </p:nvGraphicFramePr>
        <p:xfrm>
          <a:off x="2849880" y="3240234"/>
          <a:ext cx="4572000" cy="2743200"/>
        </p:xfrm>
        <a:graphic>
          <a:graphicData uri="http://schemas.openxmlformats.org/drawingml/2006/chart">
            <c:chart xmlns:c="http://schemas.openxmlformats.org/drawingml/2006/chart" xmlns:r="http://schemas.openxmlformats.org/officeDocument/2006/relationships" r:id="rId2"/>
          </a:graphicData>
        </a:graphic>
      </p:graphicFrame>
      <p:pic>
        <p:nvPicPr>
          <p:cNvPr id="15" name="Picture 14">
            <a:extLst>
              <a:ext uri="{FF2B5EF4-FFF2-40B4-BE49-F238E27FC236}">
                <a16:creationId xmlns:a16="http://schemas.microsoft.com/office/drawing/2014/main" id="{B49450C3-3A9E-49D9-8263-179FD168E1B5}"/>
              </a:ext>
            </a:extLst>
          </p:cNvPr>
          <p:cNvPicPr>
            <a:picLocks noChangeAspect="1"/>
          </p:cNvPicPr>
          <p:nvPr/>
        </p:nvPicPr>
        <p:blipFill>
          <a:blip r:embed="rId3"/>
          <a:stretch>
            <a:fillRect/>
          </a:stretch>
        </p:blipFill>
        <p:spPr>
          <a:xfrm>
            <a:off x="398206" y="1748963"/>
            <a:ext cx="5924920" cy="1595026"/>
          </a:xfrm>
          <a:prstGeom prst="rect">
            <a:avLst/>
          </a:prstGeom>
        </p:spPr>
      </p:pic>
      <mc:AlternateContent xmlns:mc="http://schemas.openxmlformats.org/markup-compatibility/2006" xmlns:cx1="http://schemas.microsoft.com/office/drawing/2015/9/8/chartex">
        <mc:Choice Requires="cx1">
          <p:graphicFrame>
            <p:nvGraphicFramePr>
              <p:cNvPr id="11" name="Chart 10">
                <a:extLst>
                  <a:ext uri="{FF2B5EF4-FFF2-40B4-BE49-F238E27FC236}">
                    <a16:creationId xmlns:a16="http://schemas.microsoft.com/office/drawing/2014/main" id="{C89AC15A-5746-474E-A87E-7E08BB3673C7}"/>
                  </a:ext>
                </a:extLst>
              </p:cNvPr>
              <p:cNvGraphicFramePr/>
              <p:nvPr>
                <p:extLst>
                  <p:ext uri="{D42A27DB-BD31-4B8C-83A1-F6EECF244321}">
                    <p14:modId xmlns:p14="http://schemas.microsoft.com/office/powerpoint/2010/main" val="4134203916"/>
                  </p:ext>
                </p:extLst>
              </p:nvPr>
            </p:nvGraphicFramePr>
            <p:xfrm>
              <a:off x="398206" y="5632128"/>
              <a:ext cx="5924920" cy="2743200"/>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11" name="Chart 10">
                <a:extLst>
                  <a:ext uri="{FF2B5EF4-FFF2-40B4-BE49-F238E27FC236}">
                    <a16:creationId xmlns:a16="http://schemas.microsoft.com/office/drawing/2014/main" id="{C89AC15A-5746-474E-A87E-7E08BB3673C7}"/>
                  </a:ext>
                </a:extLst>
              </p:cNvPr>
              <p:cNvPicPr>
                <a:picLocks noGrp="1" noRot="1" noChangeAspect="1" noMove="1" noResize="1" noEditPoints="1" noAdjustHandles="1" noChangeArrowheads="1" noChangeShapeType="1"/>
              </p:cNvPicPr>
              <p:nvPr/>
            </p:nvPicPr>
            <p:blipFill>
              <a:blip r:embed="rId5"/>
              <a:stretch>
                <a:fillRect/>
              </a:stretch>
            </p:blipFill>
            <p:spPr>
              <a:xfrm>
                <a:off x="398206" y="5632128"/>
                <a:ext cx="5924920" cy="2743200"/>
              </a:xfrm>
              <a:prstGeom prst="rect">
                <a:avLst/>
              </a:prstGeom>
            </p:spPr>
          </p:pic>
        </mc:Fallback>
      </mc:AlternateContent>
      <p:pic>
        <p:nvPicPr>
          <p:cNvPr id="2" name="Picture 1">
            <a:extLst>
              <a:ext uri="{FF2B5EF4-FFF2-40B4-BE49-F238E27FC236}">
                <a16:creationId xmlns:a16="http://schemas.microsoft.com/office/drawing/2014/main" id="{98A186F2-12C9-46E7-BCE5-F467D5963533}"/>
              </a:ext>
            </a:extLst>
          </p:cNvPr>
          <p:cNvPicPr>
            <a:picLocks noChangeAspect="1"/>
          </p:cNvPicPr>
          <p:nvPr/>
        </p:nvPicPr>
        <p:blipFill>
          <a:blip r:embed="rId6"/>
          <a:stretch>
            <a:fillRect/>
          </a:stretch>
        </p:blipFill>
        <p:spPr>
          <a:xfrm>
            <a:off x="1356359" y="8375328"/>
            <a:ext cx="3670229" cy="3816672"/>
          </a:xfrm>
          <a:prstGeom prst="rect">
            <a:avLst/>
          </a:prstGeom>
        </p:spPr>
      </p:pic>
    </p:spTree>
    <p:extLst>
      <p:ext uri="{BB962C8B-B14F-4D97-AF65-F5344CB8AC3E}">
        <p14:creationId xmlns:p14="http://schemas.microsoft.com/office/powerpoint/2010/main" val="28947897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75BA24-6063-401F-9880-2D99682D752D}"/>
              </a:ext>
            </a:extLst>
          </p:cNvPr>
          <p:cNvSpPr/>
          <p:nvPr/>
        </p:nvSpPr>
        <p:spPr>
          <a:xfrm>
            <a:off x="398206" y="368711"/>
            <a:ext cx="6150078" cy="644014"/>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Appendix</a:t>
            </a:r>
          </a:p>
        </p:txBody>
      </p:sp>
      <p:sp>
        <p:nvSpPr>
          <p:cNvPr id="5" name="Rectangle 4">
            <a:extLst>
              <a:ext uri="{FF2B5EF4-FFF2-40B4-BE49-F238E27FC236}">
                <a16:creationId xmlns:a16="http://schemas.microsoft.com/office/drawing/2014/main" id="{A73C3B76-81FA-4B5C-8223-A7406C652FF2}"/>
              </a:ext>
            </a:extLst>
          </p:cNvPr>
          <p:cNvSpPr/>
          <p:nvPr/>
        </p:nvSpPr>
        <p:spPr>
          <a:xfrm>
            <a:off x="398206" y="1120872"/>
            <a:ext cx="6150078" cy="4317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OEE Availability</a:t>
            </a:r>
          </a:p>
        </p:txBody>
      </p:sp>
      <p:graphicFrame>
        <p:nvGraphicFramePr>
          <p:cNvPr id="6" name="Table 5">
            <a:extLst>
              <a:ext uri="{FF2B5EF4-FFF2-40B4-BE49-F238E27FC236}">
                <a16:creationId xmlns:a16="http://schemas.microsoft.com/office/drawing/2014/main" id="{1E58E9D6-0D76-470F-8838-D56D38D732DB}"/>
              </a:ext>
            </a:extLst>
          </p:cNvPr>
          <p:cNvGraphicFramePr>
            <a:graphicFrameLocks noGrp="1"/>
          </p:cNvGraphicFramePr>
          <p:nvPr>
            <p:extLst>
              <p:ext uri="{D42A27DB-BD31-4B8C-83A1-F6EECF244321}">
                <p14:modId xmlns:p14="http://schemas.microsoft.com/office/powerpoint/2010/main" val="909857349"/>
              </p:ext>
            </p:extLst>
          </p:nvPr>
        </p:nvGraphicFramePr>
        <p:xfrm>
          <a:off x="398206" y="3660109"/>
          <a:ext cx="3244646" cy="1323420"/>
        </p:xfrm>
        <a:graphic>
          <a:graphicData uri="http://schemas.openxmlformats.org/drawingml/2006/table">
            <a:tbl>
              <a:tblPr firstRow="1" bandRow="1">
                <a:tableStyleId>{073A0DAA-6AF3-43AB-8588-CEC1D06C72B9}</a:tableStyleId>
              </a:tblPr>
              <a:tblGrid>
                <a:gridCol w="1622323">
                  <a:extLst>
                    <a:ext uri="{9D8B030D-6E8A-4147-A177-3AD203B41FA5}">
                      <a16:colId xmlns:a16="http://schemas.microsoft.com/office/drawing/2014/main" val="1183489126"/>
                    </a:ext>
                  </a:extLst>
                </a:gridCol>
                <a:gridCol w="1622323">
                  <a:extLst>
                    <a:ext uri="{9D8B030D-6E8A-4147-A177-3AD203B41FA5}">
                      <a16:colId xmlns:a16="http://schemas.microsoft.com/office/drawing/2014/main" val="4000868469"/>
                    </a:ext>
                  </a:extLst>
                </a:gridCol>
              </a:tblGrid>
              <a:tr h="205248">
                <a:tc>
                  <a:txBody>
                    <a:bodyPr/>
                    <a:lstStyle/>
                    <a:p>
                      <a:r>
                        <a:rPr lang="en-US" dirty="0"/>
                        <a:t>Top 5 Area</a:t>
                      </a:r>
                    </a:p>
                  </a:txBody>
                  <a:tcPr/>
                </a:tc>
                <a:tc>
                  <a:txBody>
                    <a:bodyPr/>
                    <a:lstStyle/>
                    <a:p>
                      <a:r>
                        <a:rPr lang="en-US" dirty="0"/>
                        <a:t>OEE Availability</a:t>
                      </a:r>
                    </a:p>
                  </a:txBody>
                  <a:tcPr/>
                </a:tc>
                <a:extLst>
                  <a:ext uri="{0D108BD9-81ED-4DB2-BD59-A6C34878D82A}">
                    <a16:rowId xmlns:a16="http://schemas.microsoft.com/office/drawing/2014/main" val="3018303559"/>
                  </a:ext>
                </a:extLst>
              </a:tr>
              <a:tr h="205248">
                <a:tc>
                  <a:txBody>
                    <a:bodyPr/>
                    <a:lstStyle/>
                    <a:p>
                      <a:pPr algn="l" fontAlgn="b"/>
                      <a:r>
                        <a:rPr lang="en-US" sz="1100" b="0" i="0" u="none" strike="noStrike" dirty="0">
                          <a:solidFill>
                            <a:srgbClr val="000000"/>
                          </a:solidFill>
                          <a:effectLst/>
                          <a:latin typeface="Calibri" panose="020F0502020204030204" pitchFamily="34" charset="0"/>
                        </a:rPr>
                        <a:t>INBOUND</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94.01%</a:t>
                      </a:r>
                    </a:p>
                  </a:txBody>
                  <a:tcPr marL="9525" marR="9525" marT="9525" marB="0" anchor="b"/>
                </a:tc>
                <a:extLst>
                  <a:ext uri="{0D108BD9-81ED-4DB2-BD59-A6C34878D82A}">
                    <a16:rowId xmlns:a16="http://schemas.microsoft.com/office/drawing/2014/main" val="10528452"/>
                  </a:ext>
                </a:extLst>
              </a:tr>
              <a:tr h="205248">
                <a:tc>
                  <a:txBody>
                    <a:bodyPr/>
                    <a:lstStyle/>
                    <a:p>
                      <a:pPr algn="l" fontAlgn="b"/>
                      <a:r>
                        <a:rPr lang="en-US" sz="1100" b="0" i="0" u="none" strike="noStrike">
                          <a:solidFill>
                            <a:srgbClr val="000000"/>
                          </a:solidFill>
                          <a:effectLst/>
                          <a:latin typeface="Calibri" panose="020F0502020204030204" pitchFamily="34" charset="0"/>
                        </a:rPr>
                        <a:t>AFE 1</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95.29%</a:t>
                      </a:r>
                    </a:p>
                  </a:txBody>
                  <a:tcPr marL="9525" marR="9525" marT="9525" marB="0" anchor="b"/>
                </a:tc>
                <a:extLst>
                  <a:ext uri="{0D108BD9-81ED-4DB2-BD59-A6C34878D82A}">
                    <a16:rowId xmlns:a16="http://schemas.microsoft.com/office/drawing/2014/main" val="2301058226"/>
                  </a:ext>
                </a:extLst>
              </a:tr>
              <a:tr h="205248">
                <a:tc>
                  <a:txBody>
                    <a:bodyPr/>
                    <a:lstStyle/>
                    <a:p>
                      <a:pPr algn="l" fontAlgn="b"/>
                      <a:r>
                        <a:rPr lang="en-US" sz="1100" b="0" i="0" u="none" strike="noStrike">
                          <a:solidFill>
                            <a:srgbClr val="000000"/>
                          </a:solidFill>
                          <a:effectLst/>
                          <a:latin typeface="Calibri" panose="020F0502020204030204" pitchFamily="34" charset="0"/>
                        </a:rPr>
                        <a:t>PACK</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97.62%</a:t>
                      </a:r>
                    </a:p>
                  </a:txBody>
                  <a:tcPr marL="9525" marR="9525" marT="9525" marB="0" anchor="b"/>
                </a:tc>
                <a:extLst>
                  <a:ext uri="{0D108BD9-81ED-4DB2-BD59-A6C34878D82A}">
                    <a16:rowId xmlns:a16="http://schemas.microsoft.com/office/drawing/2014/main" val="194395603"/>
                  </a:ext>
                </a:extLst>
              </a:tr>
              <a:tr h="205248">
                <a:tc>
                  <a:txBody>
                    <a:bodyPr/>
                    <a:lstStyle/>
                    <a:p>
                      <a:pPr algn="l" fontAlgn="b"/>
                      <a:r>
                        <a:rPr lang="en-US" sz="1100" b="0" i="0" u="none" strike="noStrike">
                          <a:solidFill>
                            <a:srgbClr val="000000"/>
                          </a:solidFill>
                          <a:effectLst/>
                          <a:latin typeface="Calibri" panose="020F0502020204030204" pitchFamily="34" charset="0"/>
                        </a:rPr>
                        <a:t>SHIP</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98.00%</a:t>
                      </a:r>
                    </a:p>
                  </a:txBody>
                  <a:tcPr marL="9525" marR="9525" marT="9525" marB="0" anchor="b"/>
                </a:tc>
                <a:extLst>
                  <a:ext uri="{0D108BD9-81ED-4DB2-BD59-A6C34878D82A}">
                    <a16:rowId xmlns:a16="http://schemas.microsoft.com/office/drawing/2014/main" val="1130852250"/>
                  </a:ext>
                </a:extLst>
              </a:tr>
              <a:tr h="205248">
                <a:tc>
                  <a:txBody>
                    <a:bodyPr/>
                    <a:lstStyle/>
                    <a:p>
                      <a:pPr algn="l" fontAlgn="b"/>
                      <a:r>
                        <a:rPr lang="en-US" sz="1100" b="0" i="0" u="none" strike="noStrike">
                          <a:solidFill>
                            <a:srgbClr val="000000"/>
                          </a:solidFill>
                          <a:effectLst/>
                          <a:latin typeface="Calibri" panose="020F0502020204030204" pitchFamily="34" charset="0"/>
                        </a:rPr>
                        <a:t>AFE 2</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98.04%</a:t>
                      </a:r>
                    </a:p>
                  </a:txBody>
                  <a:tcPr marL="9525" marR="9525" marT="9525" marB="0" anchor="b"/>
                </a:tc>
                <a:extLst>
                  <a:ext uri="{0D108BD9-81ED-4DB2-BD59-A6C34878D82A}">
                    <a16:rowId xmlns:a16="http://schemas.microsoft.com/office/drawing/2014/main" val="3173092727"/>
                  </a:ext>
                </a:extLst>
              </a:tr>
            </a:tbl>
          </a:graphicData>
        </a:graphic>
      </p:graphicFrame>
      <p:pic>
        <p:nvPicPr>
          <p:cNvPr id="2" name="Picture 1">
            <a:extLst>
              <a:ext uri="{FF2B5EF4-FFF2-40B4-BE49-F238E27FC236}">
                <a16:creationId xmlns:a16="http://schemas.microsoft.com/office/drawing/2014/main" id="{09E550DF-369B-4420-B65B-A61BC6B8B479}"/>
              </a:ext>
            </a:extLst>
          </p:cNvPr>
          <p:cNvPicPr>
            <a:picLocks noChangeAspect="1"/>
          </p:cNvPicPr>
          <p:nvPr/>
        </p:nvPicPr>
        <p:blipFill>
          <a:blip r:embed="rId2"/>
          <a:stretch>
            <a:fillRect/>
          </a:stretch>
        </p:blipFill>
        <p:spPr>
          <a:xfrm>
            <a:off x="457200" y="1660724"/>
            <a:ext cx="5943600" cy="1550166"/>
          </a:xfrm>
          <a:prstGeom prst="rect">
            <a:avLst/>
          </a:prstGeom>
        </p:spPr>
      </p:pic>
      <p:graphicFrame>
        <p:nvGraphicFramePr>
          <p:cNvPr id="11" name="Chart 10">
            <a:extLst>
              <a:ext uri="{FF2B5EF4-FFF2-40B4-BE49-F238E27FC236}">
                <a16:creationId xmlns:a16="http://schemas.microsoft.com/office/drawing/2014/main" id="{A071DDA2-18F0-4A1B-8394-229C626E2FE4}"/>
              </a:ext>
            </a:extLst>
          </p:cNvPr>
          <p:cNvGraphicFramePr>
            <a:graphicFrameLocks/>
          </p:cNvGraphicFramePr>
          <p:nvPr>
            <p:extLst>
              <p:ext uri="{D42A27DB-BD31-4B8C-83A1-F6EECF244321}">
                <p14:modId xmlns:p14="http://schemas.microsoft.com/office/powerpoint/2010/main" val="2156342948"/>
              </p:ext>
            </p:extLst>
          </p:nvPr>
        </p:nvGraphicFramePr>
        <p:xfrm>
          <a:off x="3027473" y="3093836"/>
          <a:ext cx="4572000" cy="2743200"/>
        </p:xfrm>
        <a:graphic>
          <a:graphicData uri="http://schemas.openxmlformats.org/drawingml/2006/chart">
            <c:chart xmlns:c="http://schemas.openxmlformats.org/drawingml/2006/chart" xmlns:r="http://schemas.openxmlformats.org/officeDocument/2006/relationships" r:id="rId3"/>
          </a:graphicData>
        </a:graphic>
      </p:graphicFrame>
      <p:pic>
        <p:nvPicPr>
          <p:cNvPr id="12" name="Picture 11">
            <a:extLst>
              <a:ext uri="{FF2B5EF4-FFF2-40B4-BE49-F238E27FC236}">
                <a16:creationId xmlns:a16="http://schemas.microsoft.com/office/drawing/2014/main" id="{64809685-C89A-4809-87D7-629A7F17AB39}"/>
              </a:ext>
            </a:extLst>
          </p:cNvPr>
          <p:cNvPicPr>
            <a:picLocks noChangeAspect="1"/>
          </p:cNvPicPr>
          <p:nvPr/>
        </p:nvPicPr>
        <p:blipFill>
          <a:blip r:embed="rId4"/>
          <a:stretch>
            <a:fillRect/>
          </a:stretch>
        </p:blipFill>
        <p:spPr>
          <a:xfrm>
            <a:off x="3429000" y="8463183"/>
            <a:ext cx="2905125" cy="2486025"/>
          </a:xfrm>
          <a:prstGeom prst="rect">
            <a:avLst/>
          </a:prstGeom>
        </p:spPr>
      </p:pic>
      <p:pic>
        <p:nvPicPr>
          <p:cNvPr id="14" name="Picture 13">
            <a:extLst>
              <a:ext uri="{FF2B5EF4-FFF2-40B4-BE49-F238E27FC236}">
                <a16:creationId xmlns:a16="http://schemas.microsoft.com/office/drawing/2014/main" id="{997CD58F-9E57-423F-A32F-2BD99FBD6B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206" y="8353087"/>
            <a:ext cx="2629267" cy="3639058"/>
          </a:xfrm>
          <a:prstGeom prst="rect">
            <a:avLst/>
          </a:prstGeom>
        </p:spPr>
      </p:pic>
      <mc:AlternateContent xmlns:mc="http://schemas.openxmlformats.org/markup-compatibility/2006" xmlns:cx1="http://schemas.microsoft.com/office/drawing/2015/9/8/chartex">
        <mc:Choice Requires="cx1">
          <p:graphicFrame>
            <p:nvGraphicFramePr>
              <p:cNvPr id="15" name="Chart 14">
                <a:extLst>
                  <a:ext uri="{FF2B5EF4-FFF2-40B4-BE49-F238E27FC236}">
                    <a16:creationId xmlns:a16="http://schemas.microsoft.com/office/drawing/2014/main" id="{A2968149-85DB-4B1F-A303-8F10AA2F7649}"/>
                  </a:ext>
                </a:extLst>
              </p:cNvPr>
              <p:cNvGraphicFramePr/>
              <p:nvPr>
                <p:extLst>
                  <p:ext uri="{D42A27DB-BD31-4B8C-83A1-F6EECF244321}">
                    <p14:modId xmlns:p14="http://schemas.microsoft.com/office/powerpoint/2010/main" val="2540474305"/>
                  </p:ext>
                </p:extLst>
              </p:nvPr>
            </p:nvGraphicFramePr>
            <p:xfrm>
              <a:off x="398206" y="5609887"/>
              <a:ext cx="6150077" cy="2743200"/>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15" name="Chart 14">
                <a:extLst>
                  <a:ext uri="{FF2B5EF4-FFF2-40B4-BE49-F238E27FC236}">
                    <a16:creationId xmlns:a16="http://schemas.microsoft.com/office/drawing/2014/main" id="{A2968149-85DB-4B1F-A303-8F10AA2F7649}"/>
                  </a:ext>
                </a:extLst>
              </p:cNvPr>
              <p:cNvPicPr>
                <a:picLocks noGrp="1" noRot="1" noChangeAspect="1" noMove="1" noResize="1" noEditPoints="1" noAdjustHandles="1" noChangeArrowheads="1" noChangeShapeType="1"/>
              </p:cNvPicPr>
              <p:nvPr/>
            </p:nvPicPr>
            <p:blipFill>
              <a:blip r:embed="rId7"/>
              <a:stretch>
                <a:fillRect/>
              </a:stretch>
            </p:blipFill>
            <p:spPr>
              <a:xfrm>
                <a:off x="398206" y="5609887"/>
                <a:ext cx="6150077" cy="2743200"/>
              </a:xfrm>
              <a:prstGeom prst="rect">
                <a:avLst/>
              </a:prstGeom>
            </p:spPr>
          </p:pic>
        </mc:Fallback>
      </mc:AlternateContent>
    </p:spTree>
    <p:extLst>
      <p:ext uri="{BB962C8B-B14F-4D97-AF65-F5344CB8AC3E}">
        <p14:creationId xmlns:p14="http://schemas.microsoft.com/office/powerpoint/2010/main" val="4604076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75BA24-6063-401F-9880-2D99682D752D}"/>
              </a:ext>
            </a:extLst>
          </p:cNvPr>
          <p:cNvSpPr/>
          <p:nvPr/>
        </p:nvSpPr>
        <p:spPr>
          <a:xfrm>
            <a:off x="398206" y="368711"/>
            <a:ext cx="6150078" cy="644014"/>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Appendix</a:t>
            </a:r>
          </a:p>
        </p:txBody>
      </p:sp>
      <p:sp>
        <p:nvSpPr>
          <p:cNvPr id="5" name="Rectangle 4">
            <a:extLst>
              <a:ext uri="{FF2B5EF4-FFF2-40B4-BE49-F238E27FC236}">
                <a16:creationId xmlns:a16="http://schemas.microsoft.com/office/drawing/2014/main" id="{A73C3B76-81FA-4B5C-8223-A7406C652FF2}"/>
              </a:ext>
            </a:extLst>
          </p:cNvPr>
          <p:cNvSpPr/>
          <p:nvPr/>
        </p:nvSpPr>
        <p:spPr>
          <a:xfrm>
            <a:off x="398206" y="1120872"/>
            <a:ext cx="6150078" cy="4317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SEV/HIE Events</a:t>
            </a:r>
          </a:p>
        </p:txBody>
      </p:sp>
      <p:graphicFrame>
        <p:nvGraphicFramePr>
          <p:cNvPr id="6" name="Table 5">
            <a:extLst>
              <a:ext uri="{FF2B5EF4-FFF2-40B4-BE49-F238E27FC236}">
                <a16:creationId xmlns:a16="http://schemas.microsoft.com/office/drawing/2014/main" id="{EE85F808-ECA5-44BD-84A4-83AA21D30B33}"/>
              </a:ext>
            </a:extLst>
          </p:cNvPr>
          <p:cNvGraphicFramePr>
            <a:graphicFrameLocks noGrp="1"/>
          </p:cNvGraphicFramePr>
          <p:nvPr>
            <p:extLst>
              <p:ext uri="{D42A27DB-BD31-4B8C-83A1-F6EECF244321}">
                <p14:modId xmlns:p14="http://schemas.microsoft.com/office/powerpoint/2010/main" val="3190135568"/>
              </p:ext>
            </p:extLst>
          </p:nvPr>
        </p:nvGraphicFramePr>
        <p:xfrm>
          <a:off x="309716" y="4530253"/>
          <a:ext cx="3333136" cy="1323420"/>
        </p:xfrm>
        <a:graphic>
          <a:graphicData uri="http://schemas.openxmlformats.org/drawingml/2006/table">
            <a:tbl>
              <a:tblPr firstRow="1" bandRow="1">
                <a:tableStyleId>{073A0DAA-6AF3-43AB-8588-CEC1D06C72B9}</a:tableStyleId>
              </a:tblPr>
              <a:tblGrid>
                <a:gridCol w="1666568">
                  <a:extLst>
                    <a:ext uri="{9D8B030D-6E8A-4147-A177-3AD203B41FA5}">
                      <a16:colId xmlns:a16="http://schemas.microsoft.com/office/drawing/2014/main" val="1183489126"/>
                    </a:ext>
                  </a:extLst>
                </a:gridCol>
                <a:gridCol w="1666568">
                  <a:extLst>
                    <a:ext uri="{9D8B030D-6E8A-4147-A177-3AD203B41FA5}">
                      <a16:colId xmlns:a16="http://schemas.microsoft.com/office/drawing/2014/main" val="4000868469"/>
                    </a:ext>
                  </a:extLst>
                </a:gridCol>
              </a:tblGrid>
              <a:tr h="205248">
                <a:tc>
                  <a:txBody>
                    <a:bodyPr/>
                    <a:lstStyle/>
                    <a:p>
                      <a:r>
                        <a:rPr lang="en-US" dirty="0"/>
                        <a:t>Top 5 Equipment</a:t>
                      </a:r>
                    </a:p>
                  </a:txBody>
                  <a:tcPr/>
                </a:tc>
                <a:tc>
                  <a:txBody>
                    <a:bodyPr/>
                    <a:lstStyle/>
                    <a:p>
                      <a:r>
                        <a:rPr lang="en-US" dirty="0"/>
                        <a:t>SEV/HIE Events</a:t>
                      </a:r>
                    </a:p>
                  </a:txBody>
                  <a:tcPr/>
                </a:tc>
                <a:extLst>
                  <a:ext uri="{0D108BD9-81ED-4DB2-BD59-A6C34878D82A}">
                    <a16:rowId xmlns:a16="http://schemas.microsoft.com/office/drawing/2014/main" val="3018303559"/>
                  </a:ext>
                </a:extLst>
              </a:tr>
              <a:tr h="205248">
                <a:tc>
                  <a:txBody>
                    <a:bodyPr/>
                    <a:lstStyle/>
                    <a:p>
                      <a:pPr algn="l" fontAlgn="b"/>
                      <a:r>
                        <a:rPr lang="en-US" sz="1100" b="0" i="0" u="none" strike="noStrike" dirty="0">
                          <a:solidFill>
                            <a:srgbClr val="000000"/>
                          </a:solidFill>
                          <a:effectLst/>
                          <a:latin typeface="Calibri" panose="020F0502020204030204" pitchFamily="34" charset="0"/>
                        </a:rPr>
                        <a:t>AR INFEED</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22</a:t>
                      </a:r>
                    </a:p>
                  </a:txBody>
                  <a:tcPr marL="9525" marR="9525" marT="9525" marB="0" anchor="b"/>
                </a:tc>
                <a:extLst>
                  <a:ext uri="{0D108BD9-81ED-4DB2-BD59-A6C34878D82A}">
                    <a16:rowId xmlns:a16="http://schemas.microsoft.com/office/drawing/2014/main" val="10528452"/>
                  </a:ext>
                </a:extLst>
              </a:tr>
              <a:tr h="205248">
                <a:tc>
                  <a:txBody>
                    <a:bodyPr/>
                    <a:lstStyle/>
                    <a:p>
                      <a:pPr algn="l" fontAlgn="b"/>
                      <a:r>
                        <a:rPr lang="en-US" sz="1100" b="0" i="0" u="none" strike="noStrike">
                          <a:solidFill>
                            <a:srgbClr val="000000"/>
                          </a:solidFill>
                          <a:effectLst/>
                          <a:latin typeface="Calibri" panose="020F0502020204030204" pitchFamily="34" charset="0"/>
                        </a:rPr>
                        <a:t>SHIP</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8</a:t>
                      </a:r>
                    </a:p>
                  </a:txBody>
                  <a:tcPr marL="9525" marR="9525" marT="9525" marB="0" anchor="b"/>
                </a:tc>
                <a:extLst>
                  <a:ext uri="{0D108BD9-81ED-4DB2-BD59-A6C34878D82A}">
                    <a16:rowId xmlns:a16="http://schemas.microsoft.com/office/drawing/2014/main" val="2301058226"/>
                  </a:ext>
                </a:extLst>
              </a:tr>
              <a:tr h="205248">
                <a:tc>
                  <a:txBody>
                    <a:bodyPr/>
                    <a:lstStyle/>
                    <a:p>
                      <a:pPr algn="l" fontAlgn="b"/>
                      <a:r>
                        <a:rPr lang="en-US" sz="1100" b="0" i="0" u="none" strike="noStrike">
                          <a:solidFill>
                            <a:srgbClr val="000000"/>
                          </a:solidFill>
                          <a:effectLst/>
                          <a:latin typeface="Calibri" panose="020F0502020204030204" pitchFamily="34" charset="0"/>
                        </a:rPr>
                        <a:t>AFE 1</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5</a:t>
                      </a:r>
                    </a:p>
                  </a:txBody>
                  <a:tcPr marL="9525" marR="9525" marT="9525" marB="0" anchor="b"/>
                </a:tc>
                <a:extLst>
                  <a:ext uri="{0D108BD9-81ED-4DB2-BD59-A6C34878D82A}">
                    <a16:rowId xmlns:a16="http://schemas.microsoft.com/office/drawing/2014/main" val="194395603"/>
                  </a:ext>
                </a:extLst>
              </a:tr>
              <a:tr h="205248">
                <a:tc>
                  <a:txBody>
                    <a:bodyPr/>
                    <a:lstStyle/>
                    <a:p>
                      <a:pPr algn="l" fontAlgn="b"/>
                      <a:r>
                        <a:rPr lang="en-US" sz="1100" b="0" i="0" u="none" strike="noStrike">
                          <a:solidFill>
                            <a:srgbClr val="000000"/>
                          </a:solidFill>
                          <a:effectLst/>
                          <a:latin typeface="Calibri" panose="020F0502020204030204" pitchFamily="34" charset="0"/>
                        </a:rPr>
                        <a:t>AR RCV</a:t>
                      </a:r>
                    </a:p>
                  </a:txBody>
                  <a:tcPr marL="9525" marR="9525" marT="9525" marB="0" anchor="b"/>
                </a:tc>
                <a:tc>
                  <a:txBody>
                    <a:bodyPr/>
                    <a:lstStyle/>
                    <a:p>
                      <a:pPr algn="r" fontAlgn="b"/>
                      <a:r>
                        <a:rPr lang="en-US" sz="1100" b="0" i="0" u="none" strike="noStrike">
                          <a:solidFill>
                            <a:srgbClr val="000000"/>
                          </a:solidFill>
                          <a:effectLst/>
                          <a:latin typeface="Calibri" panose="020F0502020204030204" pitchFamily="34" charset="0"/>
                        </a:rPr>
                        <a:t>4</a:t>
                      </a:r>
                    </a:p>
                  </a:txBody>
                  <a:tcPr marL="9525" marR="9525" marT="9525" marB="0" anchor="b"/>
                </a:tc>
                <a:extLst>
                  <a:ext uri="{0D108BD9-81ED-4DB2-BD59-A6C34878D82A}">
                    <a16:rowId xmlns:a16="http://schemas.microsoft.com/office/drawing/2014/main" val="1130852250"/>
                  </a:ext>
                </a:extLst>
              </a:tr>
              <a:tr h="205248">
                <a:tc>
                  <a:txBody>
                    <a:bodyPr/>
                    <a:lstStyle/>
                    <a:p>
                      <a:pPr algn="l" fontAlgn="b"/>
                      <a:r>
                        <a:rPr lang="en-US" sz="1100" b="0" i="0" u="none" strike="noStrike">
                          <a:solidFill>
                            <a:srgbClr val="000000"/>
                          </a:solidFill>
                          <a:effectLst/>
                          <a:latin typeface="Calibri" panose="020F0502020204030204" pitchFamily="34" charset="0"/>
                        </a:rPr>
                        <a:t>AR ARSAW</a:t>
                      </a:r>
                    </a:p>
                  </a:txBody>
                  <a:tcPr marL="9525" marR="9525" marT="9525" marB="0" anchor="b"/>
                </a:tc>
                <a:tc>
                  <a:txBody>
                    <a:bodyPr/>
                    <a:lstStyle/>
                    <a:p>
                      <a:pPr algn="r" fontAlgn="b"/>
                      <a:r>
                        <a:rPr lang="en-US" sz="1100" b="0" i="0" u="none" strike="noStrike" dirty="0">
                          <a:solidFill>
                            <a:srgbClr val="000000"/>
                          </a:solidFill>
                          <a:effectLst/>
                          <a:latin typeface="Calibri" panose="020F0502020204030204" pitchFamily="34" charset="0"/>
                        </a:rPr>
                        <a:t>3</a:t>
                      </a:r>
                    </a:p>
                  </a:txBody>
                  <a:tcPr marL="9525" marR="9525" marT="9525" marB="0" anchor="b"/>
                </a:tc>
                <a:extLst>
                  <a:ext uri="{0D108BD9-81ED-4DB2-BD59-A6C34878D82A}">
                    <a16:rowId xmlns:a16="http://schemas.microsoft.com/office/drawing/2014/main" val="3173092727"/>
                  </a:ext>
                </a:extLst>
              </a:tr>
            </a:tbl>
          </a:graphicData>
        </a:graphic>
      </p:graphicFrame>
      <p:pic>
        <p:nvPicPr>
          <p:cNvPr id="2" name="Picture 1">
            <a:extLst>
              <a:ext uri="{FF2B5EF4-FFF2-40B4-BE49-F238E27FC236}">
                <a16:creationId xmlns:a16="http://schemas.microsoft.com/office/drawing/2014/main" id="{AADEAD22-E1E8-4502-842F-B52FBB21BE9E}"/>
              </a:ext>
            </a:extLst>
          </p:cNvPr>
          <p:cNvPicPr>
            <a:picLocks noChangeAspect="1"/>
          </p:cNvPicPr>
          <p:nvPr/>
        </p:nvPicPr>
        <p:blipFill>
          <a:blip r:embed="rId2"/>
          <a:stretch>
            <a:fillRect/>
          </a:stretch>
        </p:blipFill>
        <p:spPr>
          <a:xfrm>
            <a:off x="3310206" y="1552576"/>
            <a:ext cx="3238078" cy="2318993"/>
          </a:xfrm>
          <a:prstGeom prst="rect">
            <a:avLst/>
          </a:prstGeom>
        </p:spPr>
      </p:pic>
      <p:pic>
        <p:nvPicPr>
          <p:cNvPr id="7" name="Picture 6">
            <a:extLst>
              <a:ext uri="{FF2B5EF4-FFF2-40B4-BE49-F238E27FC236}">
                <a16:creationId xmlns:a16="http://schemas.microsoft.com/office/drawing/2014/main" id="{E11033E7-16D3-41A2-ADB4-0F88715002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716" y="1563476"/>
            <a:ext cx="2908329" cy="2318993"/>
          </a:xfrm>
          <a:prstGeom prst="rect">
            <a:avLst/>
          </a:prstGeom>
        </p:spPr>
      </p:pic>
      <p:graphicFrame>
        <p:nvGraphicFramePr>
          <p:cNvPr id="9" name="Chart 8">
            <a:extLst>
              <a:ext uri="{FF2B5EF4-FFF2-40B4-BE49-F238E27FC236}">
                <a16:creationId xmlns:a16="http://schemas.microsoft.com/office/drawing/2014/main" id="{1EE68B54-2404-47FD-A59F-67A759B62193}"/>
              </a:ext>
            </a:extLst>
          </p:cNvPr>
          <p:cNvGraphicFramePr>
            <a:graphicFrameLocks/>
          </p:cNvGraphicFramePr>
          <p:nvPr>
            <p:extLst>
              <p:ext uri="{D42A27DB-BD31-4B8C-83A1-F6EECF244321}">
                <p14:modId xmlns:p14="http://schemas.microsoft.com/office/powerpoint/2010/main" val="2510136625"/>
              </p:ext>
            </p:extLst>
          </p:nvPr>
        </p:nvGraphicFramePr>
        <p:xfrm>
          <a:off x="2643245" y="3833553"/>
          <a:ext cx="4572000" cy="2743200"/>
        </p:xfrm>
        <a:graphic>
          <a:graphicData uri="http://schemas.openxmlformats.org/drawingml/2006/chart">
            <c:chart xmlns:c="http://schemas.openxmlformats.org/drawingml/2006/chart" xmlns:r="http://schemas.openxmlformats.org/officeDocument/2006/relationships" r:id="rId4"/>
          </a:graphicData>
        </a:graphic>
      </p:graphicFrame>
      <p:pic>
        <p:nvPicPr>
          <p:cNvPr id="13" name="Picture 12">
            <a:extLst>
              <a:ext uri="{FF2B5EF4-FFF2-40B4-BE49-F238E27FC236}">
                <a16:creationId xmlns:a16="http://schemas.microsoft.com/office/drawing/2014/main" id="{169ADAA2-1E39-421D-9DE9-1E85165BC072}"/>
              </a:ext>
            </a:extLst>
          </p:cNvPr>
          <p:cNvPicPr>
            <a:picLocks noChangeAspect="1"/>
          </p:cNvPicPr>
          <p:nvPr/>
        </p:nvPicPr>
        <p:blipFill>
          <a:blip r:embed="rId5"/>
          <a:stretch>
            <a:fillRect/>
          </a:stretch>
        </p:blipFill>
        <p:spPr>
          <a:xfrm>
            <a:off x="1143001" y="8941739"/>
            <a:ext cx="4402884" cy="3250261"/>
          </a:xfrm>
          <a:prstGeom prst="rect">
            <a:avLst/>
          </a:prstGeom>
        </p:spPr>
      </p:pic>
      <mc:AlternateContent xmlns:mc="http://schemas.openxmlformats.org/markup-compatibility/2006" xmlns:cx1="http://schemas.microsoft.com/office/drawing/2015/9/8/chartex">
        <mc:Choice Requires="cx1">
          <p:graphicFrame>
            <p:nvGraphicFramePr>
              <p:cNvPr id="10" name="Chart 9">
                <a:extLst>
                  <a:ext uri="{FF2B5EF4-FFF2-40B4-BE49-F238E27FC236}">
                    <a16:creationId xmlns:a16="http://schemas.microsoft.com/office/drawing/2014/main" id="{CC85AC94-E489-4446-87DE-DF7D8A0127CE}"/>
                  </a:ext>
                </a:extLst>
              </p:cNvPr>
              <p:cNvGraphicFramePr/>
              <p:nvPr>
                <p:extLst>
                  <p:ext uri="{D42A27DB-BD31-4B8C-83A1-F6EECF244321}">
                    <p14:modId xmlns:p14="http://schemas.microsoft.com/office/powerpoint/2010/main" val="2971552007"/>
                  </p:ext>
                </p:extLst>
              </p:nvPr>
            </p:nvGraphicFramePr>
            <p:xfrm>
              <a:off x="398206" y="6198539"/>
              <a:ext cx="6150078" cy="2743200"/>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10" name="Chart 9">
                <a:extLst>
                  <a:ext uri="{FF2B5EF4-FFF2-40B4-BE49-F238E27FC236}">
                    <a16:creationId xmlns:a16="http://schemas.microsoft.com/office/drawing/2014/main" id="{CC85AC94-E489-4446-87DE-DF7D8A0127CE}"/>
                  </a:ext>
                </a:extLst>
              </p:cNvPr>
              <p:cNvPicPr>
                <a:picLocks noGrp="1" noRot="1" noChangeAspect="1" noMove="1" noResize="1" noEditPoints="1" noAdjustHandles="1" noChangeArrowheads="1" noChangeShapeType="1"/>
              </p:cNvPicPr>
              <p:nvPr/>
            </p:nvPicPr>
            <p:blipFill>
              <a:blip r:embed="rId7"/>
              <a:stretch>
                <a:fillRect/>
              </a:stretch>
            </p:blipFill>
            <p:spPr>
              <a:xfrm>
                <a:off x="398206" y="6198539"/>
                <a:ext cx="6150078" cy="2743200"/>
              </a:xfrm>
              <a:prstGeom prst="rect">
                <a:avLst/>
              </a:prstGeom>
            </p:spPr>
          </p:pic>
        </mc:Fallback>
      </mc:AlternateContent>
    </p:spTree>
    <p:extLst>
      <p:ext uri="{BB962C8B-B14F-4D97-AF65-F5344CB8AC3E}">
        <p14:creationId xmlns:p14="http://schemas.microsoft.com/office/powerpoint/2010/main" val="1668353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75BA24-6063-401F-9880-2D99682D752D}"/>
              </a:ext>
            </a:extLst>
          </p:cNvPr>
          <p:cNvSpPr/>
          <p:nvPr/>
        </p:nvSpPr>
        <p:spPr>
          <a:xfrm>
            <a:off x="398206" y="368711"/>
            <a:ext cx="6150078" cy="644014"/>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Appendix</a:t>
            </a:r>
          </a:p>
        </p:txBody>
      </p:sp>
      <p:sp>
        <p:nvSpPr>
          <p:cNvPr id="5" name="Rectangle 4">
            <a:extLst>
              <a:ext uri="{FF2B5EF4-FFF2-40B4-BE49-F238E27FC236}">
                <a16:creationId xmlns:a16="http://schemas.microsoft.com/office/drawing/2014/main" id="{A73C3B76-81FA-4B5C-8223-A7406C652FF2}"/>
              </a:ext>
            </a:extLst>
          </p:cNvPr>
          <p:cNvSpPr/>
          <p:nvPr/>
        </p:nvSpPr>
        <p:spPr>
          <a:xfrm>
            <a:off x="398206" y="1120872"/>
            <a:ext cx="6150078" cy="4317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Throughput Total Units (Site Volume)</a:t>
            </a:r>
          </a:p>
        </p:txBody>
      </p:sp>
      <p:graphicFrame>
        <p:nvGraphicFramePr>
          <p:cNvPr id="6" name="Table 5">
            <a:extLst>
              <a:ext uri="{FF2B5EF4-FFF2-40B4-BE49-F238E27FC236}">
                <a16:creationId xmlns:a16="http://schemas.microsoft.com/office/drawing/2014/main" id="{D4866DDE-A28F-441A-B85E-FAF18C5A9BF2}"/>
              </a:ext>
            </a:extLst>
          </p:cNvPr>
          <p:cNvGraphicFramePr>
            <a:graphicFrameLocks noGrp="1"/>
          </p:cNvGraphicFramePr>
          <p:nvPr>
            <p:extLst>
              <p:ext uri="{D42A27DB-BD31-4B8C-83A1-F6EECF244321}">
                <p14:modId xmlns:p14="http://schemas.microsoft.com/office/powerpoint/2010/main" val="3225756882"/>
              </p:ext>
            </p:extLst>
          </p:nvPr>
        </p:nvGraphicFramePr>
        <p:xfrm>
          <a:off x="398206" y="3069094"/>
          <a:ext cx="2672540" cy="2075992"/>
        </p:xfrm>
        <a:graphic>
          <a:graphicData uri="http://schemas.openxmlformats.org/drawingml/2006/table">
            <a:tbl>
              <a:tblPr firstRow="1" bandRow="1">
                <a:tableStyleId>{073A0DAA-6AF3-43AB-8588-CEC1D06C72B9}</a:tableStyleId>
              </a:tblPr>
              <a:tblGrid>
                <a:gridCol w="1406531">
                  <a:extLst>
                    <a:ext uri="{9D8B030D-6E8A-4147-A177-3AD203B41FA5}">
                      <a16:colId xmlns:a16="http://schemas.microsoft.com/office/drawing/2014/main" val="1183489126"/>
                    </a:ext>
                  </a:extLst>
                </a:gridCol>
                <a:gridCol w="1266009">
                  <a:extLst>
                    <a:ext uri="{9D8B030D-6E8A-4147-A177-3AD203B41FA5}">
                      <a16:colId xmlns:a16="http://schemas.microsoft.com/office/drawing/2014/main" val="4000868469"/>
                    </a:ext>
                  </a:extLst>
                </a:gridCol>
              </a:tblGrid>
              <a:tr h="351967">
                <a:tc>
                  <a:txBody>
                    <a:bodyPr/>
                    <a:lstStyle/>
                    <a:p>
                      <a:r>
                        <a:rPr lang="en-US" dirty="0"/>
                        <a:t>Area</a:t>
                      </a:r>
                    </a:p>
                  </a:txBody>
                  <a:tcPr/>
                </a:tc>
                <a:tc>
                  <a:txBody>
                    <a:bodyPr/>
                    <a:lstStyle/>
                    <a:p>
                      <a:r>
                        <a:rPr lang="en-US" dirty="0"/>
                        <a:t>Total Units</a:t>
                      </a:r>
                    </a:p>
                  </a:txBody>
                  <a:tcPr/>
                </a:tc>
                <a:extLst>
                  <a:ext uri="{0D108BD9-81ED-4DB2-BD59-A6C34878D82A}">
                    <a16:rowId xmlns:a16="http://schemas.microsoft.com/office/drawing/2014/main" val="3018303559"/>
                  </a:ext>
                </a:extLst>
              </a:tr>
              <a:tr h="243087">
                <a:tc>
                  <a:txBody>
                    <a:bodyPr/>
                    <a:lstStyle/>
                    <a:p>
                      <a:pPr algn="l" fontAlgn="b"/>
                      <a:r>
                        <a:rPr lang="en-US" sz="1100" b="0" i="0" u="none" strike="noStrike" dirty="0">
                          <a:solidFill>
                            <a:srgbClr val="000000"/>
                          </a:solidFill>
                          <a:effectLst/>
                          <a:latin typeface="Calibri" panose="020F0502020204030204" pitchFamily="34" charset="0"/>
                        </a:rPr>
                        <a:t>SHIP</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                            1,071,852,002.00 </a:t>
                      </a:r>
                    </a:p>
                  </a:txBody>
                  <a:tcPr marL="9525" marR="9525" marT="9525" marB="0" anchor="b"/>
                </a:tc>
                <a:extLst>
                  <a:ext uri="{0D108BD9-81ED-4DB2-BD59-A6C34878D82A}">
                    <a16:rowId xmlns:a16="http://schemas.microsoft.com/office/drawing/2014/main" val="2301058226"/>
                  </a:ext>
                </a:extLst>
              </a:tr>
              <a:tr h="243087">
                <a:tc>
                  <a:txBody>
                    <a:bodyPr/>
                    <a:lstStyle/>
                    <a:p>
                      <a:pPr algn="l" fontAlgn="b"/>
                      <a:r>
                        <a:rPr lang="en-US" sz="1100" b="0" i="0" u="none" strike="noStrike">
                          <a:solidFill>
                            <a:srgbClr val="000000"/>
                          </a:solidFill>
                          <a:effectLst/>
                          <a:latin typeface="Calibri" panose="020F0502020204030204" pitchFamily="34" charset="0"/>
                        </a:rPr>
                        <a:t>AFE 1</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                                336,319,884.00 </a:t>
                      </a:r>
                    </a:p>
                  </a:txBody>
                  <a:tcPr marL="9525" marR="9525" marT="9525" marB="0" anchor="b"/>
                </a:tc>
                <a:extLst>
                  <a:ext uri="{0D108BD9-81ED-4DB2-BD59-A6C34878D82A}">
                    <a16:rowId xmlns:a16="http://schemas.microsoft.com/office/drawing/2014/main" val="194395603"/>
                  </a:ext>
                </a:extLst>
              </a:tr>
              <a:tr h="243087">
                <a:tc>
                  <a:txBody>
                    <a:bodyPr/>
                    <a:lstStyle/>
                    <a:p>
                      <a:pPr algn="l" fontAlgn="b"/>
                      <a:r>
                        <a:rPr lang="en-US" sz="1100" b="0" i="0" u="none" strike="noStrike">
                          <a:solidFill>
                            <a:srgbClr val="000000"/>
                          </a:solidFill>
                          <a:effectLst/>
                          <a:latin typeface="Calibri" panose="020F0502020204030204" pitchFamily="34" charset="0"/>
                        </a:rPr>
                        <a:t>AFE 2</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                                241,275,028.00 </a:t>
                      </a:r>
                    </a:p>
                  </a:txBody>
                  <a:tcPr marL="9525" marR="9525" marT="9525" marB="0" anchor="b"/>
                </a:tc>
                <a:extLst>
                  <a:ext uri="{0D108BD9-81ED-4DB2-BD59-A6C34878D82A}">
                    <a16:rowId xmlns:a16="http://schemas.microsoft.com/office/drawing/2014/main" val="1130852250"/>
                  </a:ext>
                </a:extLst>
              </a:tr>
              <a:tr h="243087">
                <a:tc>
                  <a:txBody>
                    <a:bodyPr/>
                    <a:lstStyle/>
                    <a:p>
                      <a:pPr algn="l" fontAlgn="b"/>
                      <a:r>
                        <a:rPr lang="en-US" sz="1100" b="0" i="0" u="none" strike="noStrike">
                          <a:solidFill>
                            <a:srgbClr val="000000"/>
                          </a:solidFill>
                          <a:effectLst/>
                          <a:latin typeface="Calibri" panose="020F0502020204030204" pitchFamily="34" charset="0"/>
                        </a:rPr>
                        <a:t>RSP</a:t>
                      </a:r>
                    </a:p>
                  </a:txBody>
                  <a:tcPr marL="9525" marR="9525" marT="9525" marB="0" anchor="b"/>
                </a:tc>
                <a:tc>
                  <a:txBody>
                    <a:bodyPr/>
                    <a:lstStyle/>
                    <a:p>
                      <a:pPr algn="l" fontAlgn="b"/>
                      <a:r>
                        <a:rPr lang="en-US" sz="1100" b="0" i="0" u="none" strike="noStrike">
                          <a:solidFill>
                            <a:srgbClr val="000000"/>
                          </a:solidFill>
                          <a:effectLst/>
                          <a:latin typeface="Calibri" panose="020F0502020204030204" pitchFamily="34" charset="0"/>
                        </a:rPr>
                        <a:t>                                107,261,488.00 </a:t>
                      </a:r>
                    </a:p>
                  </a:txBody>
                  <a:tcPr marL="9525" marR="9525" marT="9525" marB="0" anchor="b"/>
                </a:tc>
                <a:extLst>
                  <a:ext uri="{0D108BD9-81ED-4DB2-BD59-A6C34878D82A}">
                    <a16:rowId xmlns:a16="http://schemas.microsoft.com/office/drawing/2014/main" val="3173092727"/>
                  </a:ext>
                </a:extLst>
              </a:tr>
              <a:tr h="209826">
                <a:tc>
                  <a:txBody>
                    <a:bodyPr/>
                    <a:lstStyle/>
                    <a:p>
                      <a:pPr algn="l" fontAlgn="b"/>
                      <a:r>
                        <a:rPr lang="en-US" sz="1100" b="0" i="0" u="none" strike="noStrike">
                          <a:solidFill>
                            <a:srgbClr val="000000"/>
                          </a:solidFill>
                          <a:effectLst/>
                          <a:latin typeface="Calibri" panose="020F0502020204030204" pitchFamily="34" charset="0"/>
                        </a:rPr>
                        <a:t>PACK</a:t>
                      </a:r>
                    </a:p>
                  </a:txBody>
                  <a:tcPr marL="9525" marR="9525" marT="9525" marB="0" anchor="b"/>
                </a:tc>
                <a:tc>
                  <a:txBody>
                    <a:bodyPr/>
                    <a:lstStyle/>
                    <a:p>
                      <a:pPr algn="l" fontAlgn="b"/>
                      <a:r>
                        <a:rPr lang="en-US" sz="1100" b="0" i="0" u="none" strike="noStrike" dirty="0">
                          <a:solidFill>
                            <a:srgbClr val="000000"/>
                          </a:solidFill>
                          <a:effectLst/>
                          <a:latin typeface="Calibri" panose="020F0502020204030204" pitchFamily="34" charset="0"/>
                        </a:rPr>
                        <a:t>                                  82,246,785.00 </a:t>
                      </a:r>
                    </a:p>
                  </a:txBody>
                  <a:tcPr marL="9525" marR="9525" marT="9525" marB="0" anchor="b"/>
                </a:tc>
                <a:extLst>
                  <a:ext uri="{0D108BD9-81ED-4DB2-BD59-A6C34878D82A}">
                    <a16:rowId xmlns:a16="http://schemas.microsoft.com/office/drawing/2014/main" val="2318008002"/>
                  </a:ext>
                </a:extLst>
              </a:tr>
            </a:tbl>
          </a:graphicData>
        </a:graphic>
      </p:graphicFrame>
      <p:graphicFrame>
        <p:nvGraphicFramePr>
          <p:cNvPr id="7" name="Chart 6">
            <a:extLst>
              <a:ext uri="{FF2B5EF4-FFF2-40B4-BE49-F238E27FC236}">
                <a16:creationId xmlns:a16="http://schemas.microsoft.com/office/drawing/2014/main" id="{68F852D8-BC69-4553-B627-A95FD26BA4E2}"/>
              </a:ext>
            </a:extLst>
          </p:cNvPr>
          <p:cNvGraphicFramePr>
            <a:graphicFrameLocks/>
          </p:cNvGraphicFramePr>
          <p:nvPr>
            <p:extLst>
              <p:ext uri="{D42A27DB-BD31-4B8C-83A1-F6EECF244321}">
                <p14:modId xmlns:p14="http://schemas.microsoft.com/office/powerpoint/2010/main" val="2266008163"/>
              </p:ext>
            </p:extLst>
          </p:nvPr>
        </p:nvGraphicFramePr>
        <p:xfrm>
          <a:off x="2304097" y="3069094"/>
          <a:ext cx="5114926" cy="2543176"/>
        </p:xfrm>
        <a:graphic>
          <a:graphicData uri="http://schemas.openxmlformats.org/drawingml/2006/chart">
            <c:chart xmlns:c="http://schemas.openxmlformats.org/drawingml/2006/chart" xmlns:r="http://schemas.openxmlformats.org/officeDocument/2006/relationships" r:id="rId2"/>
          </a:graphicData>
        </a:graphic>
      </p:graphicFrame>
      <p:pic>
        <p:nvPicPr>
          <p:cNvPr id="2" name="Picture 1">
            <a:extLst>
              <a:ext uri="{FF2B5EF4-FFF2-40B4-BE49-F238E27FC236}">
                <a16:creationId xmlns:a16="http://schemas.microsoft.com/office/drawing/2014/main" id="{9161CF15-680B-4530-8B62-447FC7844CDB}"/>
              </a:ext>
            </a:extLst>
          </p:cNvPr>
          <p:cNvPicPr>
            <a:picLocks noChangeAspect="1"/>
          </p:cNvPicPr>
          <p:nvPr/>
        </p:nvPicPr>
        <p:blipFill>
          <a:blip r:embed="rId3"/>
          <a:stretch>
            <a:fillRect/>
          </a:stretch>
        </p:blipFill>
        <p:spPr>
          <a:xfrm>
            <a:off x="141923" y="9098279"/>
            <a:ext cx="3087668" cy="2987067"/>
          </a:xfrm>
          <a:prstGeom prst="rect">
            <a:avLst/>
          </a:prstGeom>
        </p:spPr>
      </p:pic>
      <p:pic>
        <p:nvPicPr>
          <p:cNvPr id="3" name="Picture 2">
            <a:extLst>
              <a:ext uri="{FF2B5EF4-FFF2-40B4-BE49-F238E27FC236}">
                <a16:creationId xmlns:a16="http://schemas.microsoft.com/office/drawing/2014/main" id="{AD6F0728-B9CD-412D-85BA-6F40DC4A2286}"/>
              </a:ext>
            </a:extLst>
          </p:cNvPr>
          <p:cNvPicPr>
            <a:picLocks noChangeAspect="1"/>
          </p:cNvPicPr>
          <p:nvPr/>
        </p:nvPicPr>
        <p:blipFill>
          <a:blip r:embed="rId4"/>
          <a:stretch>
            <a:fillRect/>
          </a:stretch>
        </p:blipFill>
        <p:spPr>
          <a:xfrm>
            <a:off x="3473245" y="9098279"/>
            <a:ext cx="3120267" cy="2033952"/>
          </a:xfrm>
          <a:prstGeom prst="rect">
            <a:avLst/>
          </a:prstGeom>
        </p:spPr>
      </p:pic>
      <p:pic>
        <p:nvPicPr>
          <p:cNvPr id="9" name="Picture 8">
            <a:extLst>
              <a:ext uri="{FF2B5EF4-FFF2-40B4-BE49-F238E27FC236}">
                <a16:creationId xmlns:a16="http://schemas.microsoft.com/office/drawing/2014/main" id="{CFD4C008-B597-436E-9B14-E4462193C4F6}"/>
              </a:ext>
            </a:extLst>
          </p:cNvPr>
          <p:cNvPicPr>
            <a:picLocks noChangeAspect="1"/>
          </p:cNvPicPr>
          <p:nvPr/>
        </p:nvPicPr>
        <p:blipFill>
          <a:blip r:embed="rId5"/>
          <a:stretch>
            <a:fillRect/>
          </a:stretch>
        </p:blipFill>
        <p:spPr>
          <a:xfrm>
            <a:off x="398206" y="1756498"/>
            <a:ext cx="6150078" cy="1108673"/>
          </a:xfrm>
          <a:prstGeom prst="rect">
            <a:avLst/>
          </a:prstGeom>
        </p:spPr>
      </p:pic>
      <mc:AlternateContent xmlns:mc="http://schemas.openxmlformats.org/markup-compatibility/2006" xmlns:cx1="http://schemas.microsoft.com/office/drawing/2015/9/8/chartex">
        <mc:Choice Requires="cx1">
          <p:graphicFrame>
            <p:nvGraphicFramePr>
              <p:cNvPr id="10" name="Chart 9">
                <a:extLst>
                  <a:ext uri="{FF2B5EF4-FFF2-40B4-BE49-F238E27FC236}">
                    <a16:creationId xmlns:a16="http://schemas.microsoft.com/office/drawing/2014/main" id="{289B0290-A01C-4C55-B068-BE3AC6BC153E}"/>
                  </a:ext>
                </a:extLst>
              </p:cNvPr>
              <p:cNvGraphicFramePr/>
              <p:nvPr>
                <p:extLst>
                  <p:ext uri="{D42A27DB-BD31-4B8C-83A1-F6EECF244321}">
                    <p14:modId xmlns:p14="http://schemas.microsoft.com/office/powerpoint/2010/main" val="2561636901"/>
                  </p:ext>
                </p:extLst>
              </p:nvPr>
            </p:nvGraphicFramePr>
            <p:xfrm>
              <a:off x="398206" y="5766708"/>
              <a:ext cx="6150078" cy="2987066"/>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10" name="Chart 9">
                <a:extLst>
                  <a:ext uri="{FF2B5EF4-FFF2-40B4-BE49-F238E27FC236}">
                    <a16:creationId xmlns:a16="http://schemas.microsoft.com/office/drawing/2014/main" id="{289B0290-A01C-4C55-B068-BE3AC6BC153E}"/>
                  </a:ext>
                </a:extLst>
              </p:cNvPr>
              <p:cNvPicPr>
                <a:picLocks noGrp="1" noRot="1" noChangeAspect="1" noMove="1" noResize="1" noEditPoints="1" noAdjustHandles="1" noChangeArrowheads="1" noChangeShapeType="1"/>
              </p:cNvPicPr>
              <p:nvPr/>
            </p:nvPicPr>
            <p:blipFill>
              <a:blip r:embed="rId7"/>
              <a:stretch>
                <a:fillRect/>
              </a:stretch>
            </p:blipFill>
            <p:spPr>
              <a:xfrm>
                <a:off x="398206" y="5766708"/>
                <a:ext cx="6150078" cy="2987066"/>
              </a:xfrm>
              <a:prstGeom prst="rect">
                <a:avLst/>
              </a:prstGeom>
            </p:spPr>
          </p:pic>
        </mc:Fallback>
      </mc:AlternateContent>
    </p:spTree>
    <p:extLst>
      <p:ext uri="{BB962C8B-B14F-4D97-AF65-F5344CB8AC3E}">
        <p14:creationId xmlns:p14="http://schemas.microsoft.com/office/powerpoint/2010/main" val="606565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375BA24-6063-401F-9880-2D99682D752D}"/>
              </a:ext>
            </a:extLst>
          </p:cNvPr>
          <p:cNvSpPr/>
          <p:nvPr/>
        </p:nvSpPr>
        <p:spPr>
          <a:xfrm>
            <a:off x="398206" y="368711"/>
            <a:ext cx="6150078" cy="644014"/>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Appendix</a:t>
            </a:r>
          </a:p>
        </p:txBody>
      </p:sp>
      <p:sp>
        <p:nvSpPr>
          <p:cNvPr id="5" name="Rectangle 4">
            <a:extLst>
              <a:ext uri="{FF2B5EF4-FFF2-40B4-BE49-F238E27FC236}">
                <a16:creationId xmlns:a16="http://schemas.microsoft.com/office/drawing/2014/main" id="{A73C3B76-81FA-4B5C-8223-A7406C652FF2}"/>
              </a:ext>
            </a:extLst>
          </p:cNvPr>
          <p:cNvSpPr/>
          <p:nvPr/>
        </p:nvSpPr>
        <p:spPr>
          <a:xfrm>
            <a:off x="398206" y="1120872"/>
            <a:ext cx="6150078" cy="4317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Safety Incidents</a:t>
            </a:r>
          </a:p>
        </p:txBody>
      </p:sp>
      <p:graphicFrame>
        <p:nvGraphicFramePr>
          <p:cNvPr id="6" name="Table 5">
            <a:extLst>
              <a:ext uri="{FF2B5EF4-FFF2-40B4-BE49-F238E27FC236}">
                <a16:creationId xmlns:a16="http://schemas.microsoft.com/office/drawing/2014/main" id="{C36F87E6-2C3E-440B-9C54-DAF7934D67B4}"/>
              </a:ext>
            </a:extLst>
          </p:cNvPr>
          <p:cNvGraphicFramePr>
            <a:graphicFrameLocks noGrp="1"/>
          </p:cNvGraphicFramePr>
          <p:nvPr>
            <p:extLst>
              <p:ext uri="{D42A27DB-BD31-4B8C-83A1-F6EECF244321}">
                <p14:modId xmlns:p14="http://schemas.microsoft.com/office/powerpoint/2010/main" val="213833622"/>
              </p:ext>
            </p:extLst>
          </p:nvPr>
        </p:nvGraphicFramePr>
        <p:xfrm>
          <a:off x="411853" y="1789081"/>
          <a:ext cx="6150078" cy="7041064"/>
        </p:xfrm>
        <a:graphic>
          <a:graphicData uri="http://schemas.openxmlformats.org/drawingml/2006/table">
            <a:tbl>
              <a:tblPr firstRow="1" bandRow="1">
                <a:tableStyleId>{073A0DAA-6AF3-43AB-8588-CEC1D06C72B9}</a:tableStyleId>
              </a:tblPr>
              <a:tblGrid>
                <a:gridCol w="871037">
                  <a:extLst>
                    <a:ext uri="{9D8B030D-6E8A-4147-A177-3AD203B41FA5}">
                      <a16:colId xmlns:a16="http://schemas.microsoft.com/office/drawing/2014/main" val="1183489126"/>
                    </a:ext>
                  </a:extLst>
                </a:gridCol>
                <a:gridCol w="450376">
                  <a:extLst>
                    <a:ext uri="{9D8B030D-6E8A-4147-A177-3AD203B41FA5}">
                      <a16:colId xmlns:a16="http://schemas.microsoft.com/office/drawing/2014/main" val="4000868469"/>
                    </a:ext>
                  </a:extLst>
                </a:gridCol>
                <a:gridCol w="696035">
                  <a:extLst>
                    <a:ext uri="{9D8B030D-6E8A-4147-A177-3AD203B41FA5}">
                      <a16:colId xmlns:a16="http://schemas.microsoft.com/office/drawing/2014/main" val="3747002362"/>
                    </a:ext>
                  </a:extLst>
                </a:gridCol>
                <a:gridCol w="854993">
                  <a:extLst>
                    <a:ext uri="{9D8B030D-6E8A-4147-A177-3AD203B41FA5}">
                      <a16:colId xmlns:a16="http://schemas.microsoft.com/office/drawing/2014/main" val="4029077402"/>
                    </a:ext>
                  </a:extLst>
                </a:gridCol>
                <a:gridCol w="3277637">
                  <a:extLst>
                    <a:ext uri="{9D8B030D-6E8A-4147-A177-3AD203B41FA5}">
                      <a16:colId xmlns:a16="http://schemas.microsoft.com/office/drawing/2014/main" val="3060289376"/>
                    </a:ext>
                  </a:extLst>
                </a:gridCol>
              </a:tblGrid>
              <a:tr h="661219">
                <a:tc>
                  <a:txBody>
                    <a:bodyPr/>
                    <a:lstStyle/>
                    <a:p>
                      <a:pPr algn="ctr"/>
                      <a:r>
                        <a:rPr lang="en-US" dirty="0"/>
                        <a:t>Case Number</a:t>
                      </a:r>
                    </a:p>
                  </a:txBody>
                  <a:tcPr/>
                </a:tc>
                <a:tc>
                  <a:txBody>
                    <a:bodyPr/>
                    <a:lstStyle/>
                    <a:p>
                      <a:pPr algn="ctr"/>
                      <a:r>
                        <a:rPr lang="en-US" dirty="0"/>
                        <a:t>Site</a:t>
                      </a:r>
                    </a:p>
                  </a:txBody>
                  <a:tcPr/>
                </a:tc>
                <a:tc>
                  <a:txBody>
                    <a:bodyPr/>
                    <a:lstStyle/>
                    <a:p>
                      <a:pPr algn="ctr"/>
                      <a:r>
                        <a:rPr lang="en-US" dirty="0"/>
                        <a:t>Date</a:t>
                      </a:r>
                    </a:p>
                  </a:txBody>
                  <a:tcPr/>
                </a:tc>
                <a:tc>
                  <a:txBody>
                    <a:bodyPr/>
                    <a:lstStyle/>
                    <a:p>
                      <a:pPr algn="ctr"/>
                      <a:r>
                        <a:rPr lang="en-US" dirty="0"/>
                        <a:t>Injury Location</a:t>
                      </a:r>
                    </a:p>
                  </a:txBody>
                  <a:tcPr/>
                </a:tc>
                <a:tc>
                  <a:txBody>
                    <a:bodyPr/>
                    <a:lstStyle/>
                    <a:p>
                      <a:pPr algn="ctr"/>
                      <a:r>
                        <a:rPr lang="en-US" dirty="0"/>
                        <a:t>Description</a:t>
                      </a:r>
                    </a:p>
                  </a:txBody>
                  <a:tcPr/>
                </a:tc>
                <a:extLst>
                  <a:ext uri="{0D108BD9-81ED-4DB2-BD59-A6C34878D82A}">
                    <a16:rowId xmlns:a16="http://schemas.microsoft.com/office/drawing/2014/main" val="3018303559"/>
                  </a:ext>
                </a:extLst>
              </a:tr>
              <a:tr h="456672">
                <a:tc>
                  <a:txBody>
                    <a:bodyPr/>
                    <a:lstStyle/>
                    <a:p>
                      <a:pPr algn="ctr" fontAlgn="b"/>
                      <a:r>
                        <a:rPr lang="en-US" sz="1100" b="0" i="0" u="none" strike="noStrike" dirty="0">
                          <a:solidFill>
                            <a:srgbClr val="000000"/>
                          </a:solidFill>
                          <a:effectLst/>
                          <a:latin typeface="Calibri" panose="020F0502020204030204" pitchFamily="34" charset="0"/>
                        </a:rPr>
                        <a:t>SYR1-24-1024</a:t>
                      </a:r>
                    </a:p>
                  </a:txBody>
                  <a:tcPr marL="9525" marR="9525" marT="9525" marB="0" anchor="ctr"/>
                </a:tc>
                <a:tc>
                  <a:txBody>
                    <a:bodyPr/>
                    <a:lstStyle/>
                    <a:p>
                      <a:pPr algn="ctr" fontAlgn="b"/>
                      <a:r>
                        <a:rPr lang="en-US" sz="1100" b="0" i="0" u="none" strike="noStrike" dirty="0">
                          <a:solidFill>
                            <a:srgbClr val="000000"/>
                          </a:solidFill>
                          <a:effectLst/>
                          <a:latin typeface="Calibri" panose="020F0502020204030204" pitchFamily="34" charset="0"/>
                        </a:rPr>
                        <a:t>SYR1</a:t>
                      </a:r>
                    </a:p>
                  </a:txBody>
                  <a:tcPr marL="9525" marR="9525" marT="9525" marB="0" anchor="ctr"/>
                </a:tc>
                <a:tc>
                  <a:txBody>
                    <a:bodyPr/>
                    <a:lstStyle/>
                    <a:p>
                      <a:pPr algn="ctr" fontAlgn="b"/>
                      <a:r>
                        <a:rPr lang="en-US" sz="1100" b="0" i="0" u="none" strike="noStrike" dirty="0">
                          <a:solidFill>
                            <a:srgbClr val="000000"/>
                          </a:solidFill>
                          <a:effectLst/>
                          <a:latin typeface="Calibri" panose="020F0502020204030204" pitchFamily="34" charset="0"/>
                        </a:rPr>
                        <a:t>Jul 21, 2024</a:t>
                      </a:r>
                    </a:p>
                  </a:txBody>
                  <a:tcPr marL="9525" marR="9525" marT="9525" marB="0" anchor="ctr"/>
                </a:tc>
                <a:tc>
                  <a:txBody>
                    <a:bodyPr/>
                    <a:lstStyle/>
                    <a:p>
                      <a:pPr algn="ctr" fontAlgn="b"/>
                      <a:r>
                        <a:rPr lang="en-US" sz="1100" b="0" i="0" u="none" strike="noStrike" dirty="0">
                          <a:solidFill>
                            <a:srgbClr val="000000"/>
                          </a:solidFill>
                          <a:effectLst/>
                          <a:latin typeface="Calibri" panose="020F0502020204030204" pitchFamily="34" charset="0"/>
                        </a:rPr>
                        <a:t>Stow Station</a:t>
                      </a:r>
                    </a:p>
                  </a:txBody>
                  <a:tcPr marL="9525" marR="9525" marT="9525" marB="0" anchor="ctr"/>
                </a:tc>
                <a:tc>
                  <a:txBody>
                    <a:bodyPr/>
                    <a:lstStyle/>
                    <a:p>
                      <a:pPr algn="l" fontAlgn="b"/>
                      <a:r>
                        <a:rPr lang="en-US" sz="1100" b="0" i="0" u="none" strike="noStrike" dirty="0">
                          <a:solidFill>
                            <a:srgbClr val="000000"/>
                          </a:solidFill>
                          <a:effectLst/>
                          <a:latin typeface="Calibri" panose="020F0502020204030204" pitchFamily="34" charset="0"/>
                        </a:rPr>
                        <a:t>On 07/21/2024/at 8:55 AM an AA working in Stow suffered an injury to their lower back/right shoulder when AA said the tote came onto the back of the sled slanted becoming stuck so they attempted to unjam the tote to slide it down into the front of the sled and while doing so, felt a sharp pain in their right shoulder and discomfort in their lower back. .  The AA reported for treatment on 07/21/2024 at 09:27 AM with 7/10 pain. Leadership was notified of the incident by the associate and proceeded to the treatment location. The AA received onsite treatment and returned to normal path.  During the investigation, the AA stated they were following standard work at the time of the incident. At the time of the incident, the AA had been working in Stow, which is their home path,  for 1 hour. The AA was hired on 06/27/2024 and works on the DL4-0700 shift. The AA was not working overtime at the time of the incident. The associate was not working in a path which requires job rotation. Job rotation was not found to be a contributing factor.  The AA is trained in the path in which they were working at the time of the incident. The AA trained in Stow on 07/02/2024 using module # Nike Stow Day 3. Review of training material was conducted and deficiencies were not identified. Training was not found to be a contributing factor.  The work area was reported by the associate as being organized at the time of the incident. The AA stated they were using the correct tools for the process. The correct tools for the process were available. The tools were found to be in safe working condition. Area readiness was not found to be a contributing factor.    The AA was working with/near the following equipment: yellow tote at </a:t>
                      </a:r>
                      <a:r>
                        <a:rPr lang="en-US" sz="1100" b="0" i="0" u="none" strike="noStrike" dirty="0" err="1">
                          <a:solidFill>
                            <a:srgbClr val="000000"/>
                          </a:solidFill>
                          <a:effectLst/>
                          <a:latin typeface="Calibri" panose="020F0502020204030204" pitchFamily="34" charset="0"/>
                        </a:rPr>
                        <a:t>ARStow</a:t>
                      </a:r>
                      <a:r>
                        <a:rPr lang="en-US" sz="1100" b="0" i="0" u="none" strike="noStrike" dirty="0">
                          <a:solidFill>
                            <a:srgbClr val="000000"/>
                          </a:solidFill>
                          <a:effectLst/>
                          <a:latin typeface="Calibri" panose="020F0502020204030204" pitchFamily="34" charset="0"/>
                        </a:rPr>
                        <a:t> station 2317. The following deficiencies were found within the equipment: Tote came in at an angle onto back of sled getting stuck/wedged . Machinery and equipment were found to be a contributing factor.  During the investigation, the AA stated that they were wearing the proper PPE for the task at the time of the injury.</a:t>
                      </a:r>
                    </a:p>
                  </a:txBody>
                  <a:tcPr marL="9525" marR="9525" marT="9525" marB="0" anchor="b"/>
                </a:tc>
                <a:extLst>
                  <a:ext uri="{0D108BD9-81ED-4DB2-BD59-A6C34878D82A}">
                    <a16:rowId xmlns:a16="http://schemas.microsoft.com/office/drawing/2014/main" val="10528452"/>
                  </a:ext>
                </a:extLst>
              </a:tr>
            </a:tbl>
          </a:graphicData>
        </a:graphic>
      </p:graphicFrame>
    </p:spTree>
    <p:extLst>
      <p:ext uri="{BB962C8B-B14F-4D97-AF65-F5344CB8AC3E}">
        <p14:creationId xmlns:p14="http://schemas.microsoft.com/office/powerpoint/2010/main" val="2064566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89D9D0-3FBA-4EFC-BEB8-16B3CAA453B0}"/>
              </a:ext>
            </a:extLst>
          </p:cNvPr>
          <p:cNvPicPr>
            <a:picLocks noChangeAspect="1"/>
          </p:cNvPicPr>
          <p:nvPr/>
        </p:nvPicPr>
        <p:blipFill>
          <a:blip r:embed="rId3"/>
          <a:stretch>
            <a:fillRect/>
          </a:stretch>
        </p:blipFill>
        <p:spPr>
          <a:xfrm>
            <a:off x="233867" y="1680364"/>
            <a:ext cx="6311793" cy="1772020"/>
          </a:xfrm>
          <a:prstGeom prst="rect">
            <a:avLst/>
          </a:prstGeom>
        </p:spPr>
      </p:pic>
      <p:sp>
        <p:nvSpPr>
          <p:cNvPr id="4" name="Rectangle 3">
            <a:extLst>
              <a:ext uri="{FF2B5EF4-FFF2-40B4-BE49-F238E27FC236}">
                <a16:creationId xmlns:a16="http://schemas.microsoft.com/office/drawing/2014/main" id="{4375BA24-6063-401F-9880-2D99682D752D}"/>
              </a:ext>
            </a:extLst>
          </p:cNvPr>
          <p:cNvSpPr/>
          <p:nvPr/>
        </p:nvSpPr>
        <p:spPr>
          <a:xfrm>
            <a:off x="398206" y="368711"/>
            <a:ext cx="6150078" cy="644014"/>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Appendix</a:t>
            </a:r>
          </a:p>
        </p:txBody>
      </p:sp>
      <p:sp>
        <p:nvSpPr>
          <p:cNvPr id="5" name="Rectangle 4">
            <a:extLst>
              <a:ext uri="{FF2B5EF4-FFF2-40B4-BE49-F238E27FC236}">
                <a16:creationId xmlns:a16="http://schemas.microsoft.com/office/drawing/2014/main" id="{A73C3B76-81FA-4B5C-8223-A7406C652FF2}"/>
              </a:ext>
            </a:extLst>
          </p:cNvPr>
          <p:cNvSpPr/>
          <p:nvPr/>
        </p:nvSpPr>
        <p:spPr>
          <a:xfrm>
            <a:off x="398206" y="1120872"/>
            <a:ext cx="6150078" cy="431704"/>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Network Initiatives</a:t>
            </a:r>
          </a:p>
        </p:txBody>
      </p:sp>
      <p:graphicFrame>
        <p:nvGraphicFramePr>
          <p:cNvPr id="6" name="Table 5">
            <a:extLst>
              <a:ext uri="{FF2B5EF4-FFF2-40B4-BE49-F238E27FC236}">
                <a16:creationId xmlns:a16="http://schemas.microsoft.com/office/drawing/2014/main" id="{17C51714-7886-4EAF-A216-F56C640AAEB9}"/>
              </a:ext>
            </a:extLst>
          </p:cNvPr>
          <p:cNvGraphicFramePr>
            <a:graphicFrameLocks noGrp="1"/>
          </p:cNvGraphicFramePr>
          <p:nvPr>
            <p:extLst>
              <p:ext uri="{D42A27DB-BD31-4B8C-83A1-F6EECF244321}">
                <p14:modId xmlns:p14="http://schemas.microsoft.com/office/powerpoint/2010/main" val="3194736646"/>
              </p:ext>
            </p:extLst>
          </p:nvPr>
        </p:nvGraphicFramePr>
        <p:xfrm>
          <a:off x="233867" y="5961091"/>
          <a:ext cx="6157806" cy="6204450"/>
        </p:xfrm>
        <a:graphic>
          <a:graphicData uri="http://schemas.openxmlformats.org/drawingml/2006/table">
            <a:tbl>
              <a:tblPr firstRow="1" bandRow="1">
                <a:tableStyleId>{073A0DAA-6AF3-43AB-8588-CEC1D06C72B9}</a:tableStyleId>
              </a:tblPr>
              <a:tblGrid>
                <a:gridCol w="1985980">
                  <a:extLst>
                    <a:ext uri="{9D8B030D-6E8A-4147-A177-3AD203B41FA5}">
                      <a16:colId xmlns:a16="http://schemas.microsoft.com/office/drawing/2014/main" val="3041042180"/>
                    </a:ext>
                  </a:extLst>
                </a:gridCol>
                <a:gridCol w="2119224">
                  <a:extLst>
                    <a:ext uri="{9D8B030D-6E8A-4147-A177-3AD203B41FA5}">
                      <a16:colId xmlns:a16="http://schemas.microsoft.com/office/drawing/2014/main" val="3406987784"/>
                    </a:ext>
                  </a:extLst>
                </a:gridCol>
                <a:gridCol w="2052602">
                  <a:extLst>
                    <a:ext uri="{9D8B030D-6E8A-4147-A177-3AD203B41FA5}">
                      <a16:colId xmlns:a16="http://schemas.microsoft.com/office/drawing/2014/main" val="424789482"/>
                    </a:ext>
                  </a:extLst>
                </a:gridCol>
              </a:tblGrid>
              <a:tr h="298950">
                <a:tc>
                  <a:txBody>
                    <a:bodyPr/>
                    <a:lstStyle/>
                    <a:p>
                      <a:r>
                        <a:rPr lang="en-US" dirty="0"/>
                        <a:t>Potential Best Practice</a:t>
                      </a:r>
                    </a:p>
                  </a:txBody>
                  <a:tcPr/>
                </a:tc>
                <a:tc>
                  <a:txBody>
                    <a:bodyPr/>
                    <a:lstStyle/>
                    <a:p>
                      <a:r>
                        <a:rPr lang="en-US" dirty="0"/>
                        <a:t>Description</a:t>
                      </a:r>
                    </a:p>
                  </a:txBody>
                  <a:tcPr/>
                </a:tc>
                <a:tc>
                  <a:txBody>
                    <a:bodyPr/>
                    <a:lstStyle/>
                    <a:p>
                      <a:r>
                        <a:rPr lang="en-US" dirty="0"/>
                        <a:t>Image</a:t>
                      </a:r>
                    </a:p>
                  </a:txBody>
                  <a:tcPr/>
                </a:tc>
                <a:extLst>
                  <a:ext uri="{0D108BD9-81ED-4DB2-BD59-A6C34878D82A}">
                    <a16:rowId xmlns:a16="http://schemas.microsoft.com/office/drawing/2014/main" val="2423004699"/>
                  </a:ext>
                </a:extLst>
              </a:tr>
              <a:tr h="124989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hlinkClick r:id="rId4"/>
                        </a:rPr>
                        <a:t>Double Roughness Injector Belt</a:t>
                      </a:r>
                      <a:endParaRPr lang="en-US" sz="1100" b="0" i="0" u="none" strike="noStrike" dirty="0">
                        <a:solidFill>
                          <a:srgbClr val="000000"/>
                        </a:solidFill>
                        <a:effectLst/>
                        <a:latin typeface="Calibri" panose="020F0502020204030204" pitchFamily="34" charset="0"/>
                      </a:endParaRPr>
                    </a:p>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b="0" i="0" u="none" strike="noStrike" dirty="0">
                          <a:solidFill>
                            <a:srgbClr val="000000"/>
                          </a:solidFill>
                          <a:effectLst/>
                          <a:latin typeface="Calibri" panose="020F0502020204030204" pitchFamily="34" charset="0"/>
                        </a:rPr>
                        <a:t>This best practice aims for the installation of a dual friction belt on the induct station of the</a:t>
                      </a:r>
                    </a:p>
                    <a:p>
                      <a:pPr algn="l" fontAlgn="b"/>
                      <a:r>
                        <a:rPr lang="en-US" sz="1100" b="0" i="0" u="none" strike="noStrike" dirty="0">
                          <a:solidFill>
                            <a:srgbClr val="000000"/>
                          </a:solidFill>
                          <a:effectLst/>
                          <a:latin typeface="Calibri" panose="020F0502020204030204" pitchFamily="34" charset="0"/>
                        </a:rPr>
                        <a:t>site. The injector belt improves efficiency and reduce “JAM” caused by parcels sliding on the standard</a:t>
                      </a:r>
                    </a:p>
                    <a:p>
                      <a:pPr algn="l" fontAlgn="b"/>
                      <a:r>
                        <a:rPr lang="en-US" sz="1100" b="0" i="0" u="none" strike="noStrike" dirty="0">
                          <a:solidFill>
                            <a:srgbClr val="000000"/>
                          </a:solidFill>
                          <a:effectLst/>
                          <a:latin typeface="Calibri" panose="020F0502020204030204" pitchFamily="34" charset="0"/>
                        </a:rPr>
                        <a:t>belt.</a:t>
                      </a:r>
                    </a:p>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171399663"/>
                  </a:ext>
                </a:extLst>
              </a:tr>
              <a:tr h="1094758">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hlinkClick r:id="rId5"/>
                        </a:rPr>
                        <a:t>Transition Plate for Jam Detection</a:t>
                      </a:r>
                      <a:endParaRPr lang="en-US" sz="1100" b="0" i="0" u="none" strike="noStrike" dirty="0">
                        <a:solidFill>
                          <a:srgbClr val="000000"/>
                        </a:solidFill>
                        <a:effectLst/>
                        <a:latin typeface="Calibri" panose="020F0502020204030204" pitchFamily="34" charset="0"/>
                      </a:endParaRPr>
                    </a:p>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b="0" i="0" u="none" strike="noStrike" dirty="0">
                          <a:solidFill>
                            <a:srgbClr val="000000"/>
                          </a:solidFill>
                          <a:effectLst/>
                          <a:latin typeface="Calibri" panose="020F0502020204030204" pitchFamily="34" charset="0"/>
                        </a:rPr>
                        <a:t>This project aims to detect stuck parcels between the transition plate and the belt. The detection starts</a:t>
                      </a:r>
                    </a:p>
                    <a:p>
                      <a:pPr algn="l" fontAlgn="b"/>
                      <a:r>
                        <a:rPr lang="en-US" sz="1100" b="0" i="0" u="none" strike="noStrike" dirty="0">
                          <a:solidFill>
                            <a:srgbClr val="000000"/>
                          </a:solidFill>
                          <a:effectLst/>
                          <a:latin typeface="Calibri" panose="020F0502020204030204" pitchFamily="34" charset="0"/>
                        </a:rPr>
                        <a:t>as soon as the blockage happens, this allows for the prevention of any damage equipment</a:t>
                      </a:r>
                    </a:p>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967697188"/>
                  </a:ext>
                </a:extLst>
              </a:tr>
              <a:tr h="1870432">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hlinkClick r:id="rId6"/>
                        </a:rPr>
                        <a:t>SLAM – HazMat Camera Cover</a:t>
                      </a:r>
                      <a:endParaRPr lang="en-US" sz="1100" b="0" i="0" u="none" strike="noStrike" dirty="0">
                        <a:solidFill>
                          <a:srgbClr val="000000"/>
                        </a:solidFill>
                        <a:effectLst/>
                        <a:latin typeface="Calibri" panose="020F0502020204030204" pitchFamily="34" charset="0"/>
                      </a:endParaRPr>
                    </a:p>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b="0" i="0" u="none" strike="noStrike" dirty="0">
                          <a:solidFill>
                            <a:srgbClr val="000000"/>
                          </a:solidFill>
                          <a:effectLst/>
                          <a:latin typeface="Calibri" panose="020F0502020204030204" pitchFamily="34" charset="0"/>
                        </a:rPr>
                        <a:t>Introduction of new types of packages, SIOCs and SIOBs especially on Single Packs (small types of products) led to jams at the entrance of the Scale. After investigation it was figured out, that distance between Metering belt and the Scale is higher than in other places due to Hazmat camera installed</a:t>
                      </a:r>
                    </a:p>
                    <a:p>
                      <a:pPr algn="l" fontAlgn="b"/>
                      <a:r>
                        <a:rPr lang="en-US" sz="1100" b="0" i="0" u="none" strike="noStrike" dirty="0">
                          <a:solidFill>
                            <a:srgbClr val="000000"/>
                          </a:solidFill>
                          <a:effectLst/>
                          <a:latin typeface="Calibri" panose="020F0502020204030204" pitchFamily="34" charset="0"/>
                        </a:rPr>
                        <a:t>below. </a:t>
                      </a:r>
                    </a:p>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291576782"/>
                  </a:ext>
                </a:extLst>
              </a:tr>
              <a:tr h="1249893">
                <a:tc>
                  <a:txBody>
                    <a:bodyPr/>
                    <a:lstStyle/>
                    <a:p>
                      <a:pPr marL="0" marR="0" lvl="0" indent="0" algn="l" defTabSz="685800" rtl="0" eaLnBrk="1" fontAlgn="b" latinLnBrk="0" hangingPunct="1">
                        <a:lnSpc>
                          <a:spcPct val="100000"/>
                        </a:lnSpc>
                        <a:spcBef>
                          <a:spcPts val="0"/>
                        </a:spcBef>
                        <a:spcAft>
                          <a:spcPts val="0"/>
                        </a:spcAft>
                        <a:buClrTx/>
                        <a:buSzTx/>
                        <a:buFontTx/>
                        <a:buNone/>
                        <a:tabLst/>
                        <a:defRPr/>
                      </a:pPr>
                      <a:r>
                        <a:rPr lang="en-US" sz="1100" b="0" i="0" u="none" strike="noStrike" dirty="0">
                          <a:solidFill>
                            <a:srgbClr val="000000"/>
                          </a:solidFill>
                          <a:effectLst/>
                          <a:latin typeface="Calibri" panose="020F0502020204030204" pitchFamily="34" charset="0"/>
                          <a:hlinkClick r:id="rId7"/>
                        </a:rPr>
                        <a:t>AFE3.5 Performance Improvement</a:t>
                      </a:r>
                      <a:endParaRPr lang="en-US" sz="1100" b="0" i="0" u="none" strike="noStrike" dirty="0">
                        <a:solidFill>
                          <a:srgbClr val="000000"/>
                        </a:solidFill>
                        <a:effectLst/>
                        <a:latin typeface="Calibri" panose="020F0502020204030204" pitchFamily="34" charset="0"/>
                      </a:endParaRPr>
                    </a:p>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100" b="0" i="0" u="none" strike="noStrike" dirty="0">
                          <a:solidFill>
                            <a:srgbClr val="000000"/>
                          </a:solidFill>
                          <a:effectLst/>
                          <a:latin typeface="Calibri" panose="020F0502020204030204" pitchFamily="34" charset="0"/>
                        </a:rPr>
                        <a:t>The implementation consists on increasing the ECCs speeds and reducing the waiting timers. Special</a:t>
                      </a:r>
                    </a:p>
                    <a:p>
                      <a:pPr algn="l" fontAlgn="b"/>
                      <a:r>
                        <a:rPr lang="en-US" sz="1100" b="0" i="0" u="none" strike="noStrike" dirty="0">
                          <a:solidFill>
                            <a:srgbClr val="000000"/>
                          </a:solidFill>
                          <a:effectLst/>
                          <a:latin typeface="Calibri" panose="020F0502020204030204" pitchFamily="34" charset="0"/>
                        </a:rPr>
                        <a:t>emphasis is given to jams, since several actions have to be performed in order to avoid them from occurring</a:t>
                      </a:r>
                    </a:p>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2953103691"/>
                  </a:ext>
                </a:extLst>
              </a:tr>
            </a:tbl>
          </a:graphicData>
        </a:graphic>
      </p:graphicFrame>
      <p:pic>
        <p:nvPicPr>
          <p:cNvPr id="8" name="Picture 7">
            <a:extLst>
              <a:ext uri="{FF2B5EF4-FFF2-40B4-BE49-F238E27FC236}">
                <a16:creationId xmlns:a16="http://schemas.microsoft.com/office/drawing/2014/main" id="{DBCF7A0B-B9F9-46C5-924D-ED229EDC4072}"/>
              </a:ext>
            </a:extLst>
          </p:cNvPr>
          <p:cNvPicPr>
            <a:picLocks noChangeAspect="1"/>
          </p:cNvPicPr>
          <p:nvPr/>
        </p:nvPicPr>
        <p:blipFill>
          <a:blip r:embed="rId8"/>
          <a:stretch>
            <a:fillRect/>
          </a:stretch>
        </p:blipFill>
        <p:spPr>
          <a:xfrm>
            <a:off x="4476585" y="6323407"/>
            <a:ext cx="1586255" cy="1163737"/>
          </a:xfrm>
          <a:prstGeom prst="rect">
            <a:avLst/>
          </a:prstGeom>
        </p:spPr>
      </p:pic>
      <p:pic>
        <p:nvPicPr>
          <p:cNvPr id="9" name="Picture 8">
            <a:extLst>
              <a:ext uri="{FF2B5EF4-FFF2-40B4-BE49-F238E27FC236}">
                <a16:creationId xmlns:a16="http://schemas.microsoft.com/office/drawing/2014/main" id="{8143AB84-1C39-48A5-A7A8-86B7A41219B8}"/>
              </a:ext>
            </a:extLst>
          </p:cNvPr>
          <p:cNvPicPr>
            <a:picLocks noChangeAspect="1"/>
          </p:cNvPicPr>
          <p:nvPr/>
        </p:nvPicPr>
        <p:blipFill>
          <a:blip r:embed="rId9"/>
          <a:stretch>
            <a:fillRect/>
          </a:stretch>
        </p:blipFill>
        <p:spPr>
          <a:xfrm>
            <a:off x="4452365" y="7688419"/>
            <a:ext cx="1831307" cy="1019253"/>
          </a:xfrm>
          <a:prstGeom prst="rect">
            <a:avLst/>
          </a:prstGeom>
        </p:spPr>
      </p:pic>
      <p:pic>
        <p:nvPicPr>
          <p:cNvPr id="10" name="Picture 9">
            <a:extLst>
              <a:ext uri="{FF2B5EF4-FFF2-40B4-BE49-F238E27FC236}">
                <a16:creationId xmlns:a16="http://schemas.microsoft.com/office/drawing/2014/main" id="{195A6FB1-8243-4B77-AF56-C916E62867C0}"/>
              </a:ext>
            </a:extLst>
          </p:cNvPr>
          <p:cNvPicPr>
            <a:picLocks noChangeAspect="1"/>
          </p:cNvPicPr>
          <p:nvPr/>
        </p:nvPicPr>
        <p:blipFill>
          <a:blip r:embed="rId10"/>
          <a:stretch>
            <a:fillRect/>
          </a:stretch>
        </p:blipFill>
        <p:spPr>
          <a:xfrm>
            <a:off x="4620463" y="8920486"/>
            <a:ext cx="1495110" cy="1743286"/>
          </a:xfrm>
          <a:prstGeom prst="rect">
            <a:avLst/>
          </a:prstGeom>
        </p:spPr>
      </p:pic>
      <p:pic>
        <p:nvPicPr>
          <p:cNvPr id="11" name="Picture 10">
            <a:extLst>
              <a:ext uri="{FF2B5EF4-FFF2-40B4-BE49-F238E27FC236}">
                <a16:creationId xmlns:a16="http://schemas.microsoft.com/office/drawing/2014/main" id="{4D7988DC-FD0A-45A5-A23B-542CEBC876E5}"/>
              </a:ext>
            </a:extLst>
          </p:cNvPr>
          <p:cNvPicPr>
            <a:picLocks noChangeAspect="1"/>
          </p:cNvPicPr>
          <p:nvPr/>
        </p:nvPicPr>
        <p:blipFill>
          <a:blip r:embed="rId11"/>
          <a:stretch>
            <a:fillRect/>
          </a:stretch>
        </p:blipFill>
        <p:spPr>
          <a:xfrm>
            <a:off x="4417450" y="10875434"/>
            <a:ext cx="1901133" cy="1078445"/>
          </a:xfrm>
          <a:prstGeom prst="rect">
            <a:avLst/>
          </a:prstGeom>
        </p:spPr>
      </p:pic>
      <p:graphicFrame>
        <p:nvGraphicFramePr>
          <p:cNvPr id="14" name="Chart 13">
            <a:extLst>
              <a:ext uri="{FF2B5EF4-FFF2-40B4-BE49-F238E27FC236}">
                <a16:creationId xmlns:a16="http://schemas.microsoft.com/office/drawing/2014/main" id="{B72705C2-7456-45B8-96CD-C4B5B6BBFF57}"/>
              </a:ext>
            </a:extLst>
          </p:cNvPr>
          <p:cNvGraphicFramePr>
            <a:graphicFrameLocks/>
          </p:cNvGraphicFramePr>
          <p:nvPr>
            <p:extLst>
              <p:ext uri="{D42A27DB-BD31-4B8C-83A1-F6EECF244321}">
                <p14:modId xmlns:p14="http://schemas.microsoft.com/office/powerpoint/2010/main" val="1773196049"/>
              </p:ext>
            </p:extLst>
          </p:nvPr>
        </p:nvGraphicFramePr>
        <p:xfrm>
          <a:off x="398206" y="4346199"/>
          <a:ext cx="6147455" cy="1665262"/>
        </p:xfrm>
        <a:graphic>
          <a:graphicData uri="http://schemas.openxmlformats.org/drawingml/2006/chart">
            <c:chart xmlns:c="http://schemas.openxmlformats.org/drawingml/2006/chart" xmlns:r="http://schemas.openxmlformats.org/officeDocument/2006/relationships" r:id="rId12"/>
          </a:graphicData>
        </a:graphic>
      </p:graphicFrame>
      <p:sp>
        <p:nvSpPr>
          <p:cNvPr id="16" name="Rectangle 15">
            <a:extLst>
              <a:ext uri="{FF2B5EF4-FFF2-40B4-BE49-F238E27FC236}">
                <a16:creationId xmlns:a16="http://schemas.microsoft.com/office/drawing/2014/main" id="{DAF8850D-3266-4E6D-9EC7-B12AD17E94AD}"/>
              </a:ext>
            </a:extLst>
          </p:cNvPr>
          <p:cNvSpPr/>
          <p:nvPr/>
        </p:nvSpPr>
        <p:spPr>
          <a:xfrm>
            <a:off x="513463" y="3452384"/>
            <a:ext cx="5805120" cy="400110"/>
          </a:xfrm>
          <a:prstGeom prst="rect">
            <a:avLst/>
          </a:prstGeom>
        </p:spPr>
        <p:txBody>
          <a:bodyPr wrap="square">
            <a:spAutoFit/>
          </a:bodyPr>
          <a:lstStyle/>
          <a:p>
            <a:pPr marL="171450" indent="-171450">
              <a:buFont typeface="Wingdings" panose="05000000000000000000" pitchFamily="2" charset="2"/>
              <a:buChar char="Ø"/>
            </a:pPr>
            <a:r>
              <a:rPr lang="en-US" sz="1000" dirty="0">
                <a:solidFill>
                  <a:schemeClr val="accent2">
                    <a:lumMod val="75000"/>
                  </a:schemeClr>
                </a:solidFill>
                <a:latin typeface="Arial" panose="020B0604020202020204" pitchFamily="34" charset="0"/>
                <a:cs typeface="Arial" panose="020B0604020202020204" pitchFamily="34" charset="0"/>
              </a:rPr>
              <a:t>The table below represents a total of applicable PCA’s for SYR1. JAM PCA’s accounted for </a:t>
            </a:r>
            <a:r>
              <a:rPr lang="en-US" sz="1000" b="1" dirty="0">
                <a:solidFill>
                  <a:schemeClr val="accent2">
                    <a:lumMod val="75000"/>
                  </a:schemeClr>
                </a:solidFill>
                <a:latin typeface="Arial" panose="020B0604020202020204" pitchFamily="34" charset="0"/>
                <a:cs typeface="Arial" panose="020B0604020202020204" pitchFamily="34" charset="0"/>
              </a:rPr>
              <a:t>29%</a:t>
            </a:r>
            <a:r>
              <a:rPr lang="en-US" sz="1000" dirty="0">
                <a:solidFill>
                  <a:schemeClr val="accent2">
                    <a:lumMod val="75000"/>
                  </a:schemeClr>
                </a:solidFill>
                <a:latin typeface="Arial" panose="020B0604020202020204" pitchFamily="34" charset="0"/>
                <a:cs typeface="Arial" panose="020B0604020202020204" pitchFamily="34" charset="0"/>
              </a:rPr>
              <a:t> of overall PCA’s.  </a:t>
            </a:r>
          </a:p>
        </p:txBody>
      </p:sp>
      <p:graphicFrame>
        <p:nvGraphicFramePr>
          <p:cNvPr id="18" name="Object 17">
            <a:extLst>
              <a:ext uri="{FF2B5EF4-FFF2-40B4-BE49-F238E27FC236}">
                <a16:creationId xmlns:a16="http://schemas.microsoft.com/office/drawing/2014/main" id="{FE1892D1-6D3C-4B6C-8506-427137761AAC}"/>
              </a:ext>
            </a:extLst>
          </p:cNvPr>
          <p:cNvGraphicFramePr>
            <a:graphicFrameLocks noChangeAspect="1"/>
          </p:cNvGraphicFramePr>
          <p:nvPr>
            <p:extLst>
              <p:ext uri="{D42A27DB-BD31-4B8C-83A1-F6EECF244321}">
                <p14:modId xmlns:p14="http://schemas.microsoft.com/office/powerpoint/2010/main" val="79930840"/>
              </p:ext>
            </p:extLst>
          </p:nvPr>
        </p:nvGraphicFramePr>
        <p:xfrm>
          <a:off x="5439416" y="2423808"/>
          <a:ext cx="655530" cy="189889"/>
        </p:xfrm>
        <a:graphic>
          <a:graphicData uri="http://schemas.openxmlformats.org/presentationml/2006/ole">
            <mc:AlternateContent xmlns:mc="http://schemas.openxmlformats.org/markup-compatibility/2006">
              <mc:Choice xmlns:v="urn:schemas-microsoft-com:vml" Requires="v">
                <p:oleObj spid="_x0000_s2206" name="Packager Shell Object" showAsIcon="1" r:id="rId13" imgW="5714852" imgH="514350" progId="Package">
                  <p:embed/>
                </p:oleObj>
              </mc:Choice>
              <mc:Fallback>
                <p:oleObj name="Packager Shell Object" showAsIcon="1" r:id="rId13" imgW="5714852" imgH="514350" progId="Package">
                  <p:embed/>
                  <p:pic>
                    <p:nvPicPr>
                      <p:cNvPr id="0" name=""/>
                      <p:cNvPicPr/>
                      <p:nvPr/>
                    </p:nvPicPr>
                    <p:blipFill>
                      <a:blip r:embed="rId14"/>
                      <a:stretch>
                        <a:fillRect/>
                      </a:stretch>
                    </p:blipFill>
                    <p:spPr>
                      <a:xfrm>
                        <a:off x="5439416" y="2423808"/>
                        <a:ext cx="655530" cy="189889"/>
                      </a:xfrm>
                      <a:prstGeom prst="rect">
                        <a:avLst/>
                      </a:prstGeom>
                    </p:spPr>
                  </p:pic>
                </p:oleObj>
              </mc:Fallback>
            </mc:AlternateContent>
          </a:graphicData>
        </a:graphic>
      </p:graphicFrame>
      <p:graphicFrame>
        <p:nvGraphicFramePr>
          <p:cNvPr id="25" name="Object 24">
            <a:extLst>
              <a:ext uri="{FF2B5EF4-FFF2-40B4-BE49-F238E27FC236}">
                <a16:creationId xmlns:a16="http://schemas.microsoft.com/office/drawing/2014/main" id="{89056047-5C86-49EA-8105-7C4B6F2FE434}"/>
              </a:ext>
            </a:extLst>
          </p:cNvPr>
          <p:cNvGraphicFramePr>
            <a:graphicFrameLocks noChangeAspect="1"/>
          </p:cNvGraphicFramePr>
          <p:nvPr>
            <p:extLst>
              <p:ext uri="{D42A27DB-BD31-4B8C-83A1-F6EECF244321}">
                <p14:modId xmlns:p14="http://schemas.microsoft.com/office/powerpoint/2010/main" val="3087956326"/>
              </p:ext>
            </p:extLst>
          </p:nvPr>
        </p:nvGraphicFramePr>
        <p:xfrm>
          <a:off x="5401104" y="2030817"/>
          <a:ext cx="793128" cy="333016"/>
        </p:xfrm>
        <a:graphic>
          <a:graphicData uri="http://schemas.openxmlformats.org/presentationml/2006/ole">
            <mc:AlternateContent xmlns:mc="http://schemas.openxmlformats.org/markup-compatibility/2006">
              <mc:Choice xmlns:v="urn:schemas-microsoft-com:vml" Requires="v">
                <p:oleObj spid="_x0000_s2207" name="Packager Shell Object" showAsIcon="1" r:id="rId15" imgW="5439052" imgH="514350" progId="Package">
                  <p:embed/>
                </p:oleObj>
              </mc:Choice>
              <mc:Fallback>
                <p:oleObj name="Packager Shell Object" showAsIcon="1" r:id="rId15" imgW="5439052" imgH="514350" progId="Package">
                  <p:embed/>
                  <p:pic>
                    <p:nvPicPr>
                      <p:cNvPr id="0" name=""/>
                      <p:cNvPicPr/>
                      <p:nvPr/>
                    </p:nvPicPr>
                    <p:blipFill>
                      <a:blip r:embed="rId16"/>
                      <a:stretch>
                        <a:fillRect/>
                      </a:stretch>
                    </p:blipFill>
                    <p:spPr>
                      <a:xfrm>
                        <a:off x="5401104" y="2030817"/>
                        <a:ext cx="793128" cy="333016"/>
                      </a:xfrm>
                      <a:prstGeom prst="rect">
                        <a:avLst/>
                      </a:prstGeom>
                    </p:spPr>
                  </p:pic>
                </p:oleObj>
              </mc:Fallback>
            </mc:AlternateContent>
          </a:graphicData>
        </a:graphic>
      </p:graphicFrame>
      <p:graphicFrame>
        <p:nvGraphicFramePr>
          <p:cNvPr id="27" name="Object 26">
            <a:extLst>
              <a:ext uri="{FF2B5EF4-FFF2-40B4-BE49-F238E27FC236}">
                <a16:creationId xmlns:a16="http://schemas.microsoft.com/office/drawing/2014/main" id="{46BA5322-48CB-479F-813B-84302E59193E}"/>
              </a:ext>
            </a:extLst>
          </p:cNvPr>
          <p:cNvGraphicFramePr>
            <a:graphicFrameLocks noChangeAspect="1"/>
          </p:cNvGraphicFramePr>
          <p:nvPr>
            <p:extLst>
              <p:ext uri="{D42A27DB-BD31-4B8C-83A1-F6EECF244321}">
                <p14:modId xmlns:p14="http://schemas.microsoft.com/office/powerpoint/2010/main" val="1925035343"/>
              </p:ext>
            </p:extLst>
          </p:nvPr>
        </p:nvGraphicFramePr>
        <p:xfrm>
          <a:off x="5401104" y="2221700"/>
          <a:ext cx="759308" cy="231676"/>
        </p:xfrm>
        <a:graphic>
          <a:graphicData uri="http://schemas.openxmlformats.org/presentationml/2006/ole">
            <mc:AlternateContent xmlns:mc="http://schemas.openxmlformats.org/markup-compatibility/2006">
              <mc:Choice xmlns:v="urn:schemas-microsoft-com:vml" Requires="v">
                <p:oleObj spid="_x0000_s2208" name="Packager Shell Object" showAsIcon="1" r:id="rId17" imgW="5667504" imgH="514350" progId="Package">
                  <p:embed/>
                </p:oleObj>
              </mc:Choice>
              <mc:Fallback>
                <p:oleObj name="Packager Shell Object" showAsIcon="1" r:id="rId17" imgW="5667504" imgH="514350" progId="Package">
                  <p:embed/>
                  <p:pic>
                    <p:nvPicPr>
                      <p:cNvPr id="0" name=""/>
                      <p:cNvPicPr/>
                      <p:nvPr/>
                    </p:nvPicPr>
                    <p:blipFill>
                      <a:blip r:embed="rId18"/>
                      <a:stretch>
                        <a:fillRect/>
                      </a:stretch>
                    </p:blipFill>
                    <p:spPr>
                      <a:xfrm>
                        <a:off x="5401104" y="2221700"/>
                        <a:ext cx="759308" cy="231676"/>
                      </a:xfrm>
                      <a:prstGeom prst="rect">
                        <a:avLst/>
                      </a:prstGeom>
                    </p:spPr>
                  </p:pic>
                </p:oleObj>
              </mc:Fallback>
            </mc:AlternateContent>
          </a:graphicData>
        </a:graphic>
      </p:graphicFrame>
      <p:graphicFrame>
        <p:nvGraphicFramePr>
          <p:cNvPr id="29" name="Object 28">
            <a:extLst>
              <a:ext uri="{FF2B5EF4-FFF2-40B4-BE49-F238E27FC236}">
                <a16:creationId xmlns:a16="http://schemas.microsoft.com/office/drawing/2014/main" id="{50AA646F-8C82-4BCA-A59E-8762EE273194}"/>
              </a:ext>
            </a:extLst>
          </p:cNvPr>
          <p:cNvGraphicFramePr>
            <a:graphicFrameLocks noChangeAspect="1"/>
          </p:cNvGraphicFramePr>
          <p:nvPr>
            <p:extLst>
              <p:ext uri="{D42A27DB-BD31-4B8C-83A1-F6EECF244321}">
                <p14:modId xmlns:p14="http://schemas.microsoft.com/office/powerpoint/2010/main" val="3664046178"/>
              </p:ext>
            </p:extLst>
          </p:nvPr>
        </p:nvGraphicFramePr>
        <p:xfrm>
          <a:off x="5391794" y="2584090"/>
          <a:ext cx="744108" cy="311347"/>
        </p:xfrm>
        <a:graphic>
          <a:graphicData uri="http://schemas.openxmlformats.org/presentationml/2006/ole">
            <mc:AlternateContent xmlns:mc="http://schemas.openxmlformats.org/markup-compatibility/2006">
              <mc:Choice xmlns:v="urn:schemas-microsoft-com:vml" Requires="v">
                <p:oleObj spid="_x0000_s2209" name="Packager Shell Object" showAsIcon="1" r:id="rId19" imgW="5153191" imgH="514350" progId="Package">
                  <p:embed/>
                </p:oleObj>
              </mc:Choice>
              <mc:Fallback>
                <p:oleObj name="Packager Shell Object" showAsIcon="1" r:id="rId19" imgW="5153191" imgH="514350" progId="Package">
                  <p:embed/>
                  <p:pic>
                    <p:nvPicPr>
                      <p:cNvPr id="0" name=""/>
                      <p:cNvPicPr/>
                      <p:nvPr/>
                    </p:nvPicPr>
                    <p:blipFill>
                      <a:blip r:embed="rId20"/>
                      <a:stretch>
                        <a:fillRect/>
                      </a:stretch>
                    </p:blipFill>
                    <p:spPr>
                      <a:xfrm>
                        <a:off x="5391794" y="2584090"/>
                        <a:ext cx="744108" cy="311347"/>
                      </a:xfrm>
                      <a:prstGeom prst="rect">
                        <a:avLst/>
                      </a:prstGeom>
                    </p:spPr>
                  </p:pic>
                </p:oleObj>
              </mc:Fallback>
            </mc:AlternateContent>
          </a:graphicData>
        </a:graphic>
      </p:graphicFrame>
      <p:graphicFrame>
        <p:nvGraphicFramePr>
          <p:cNvPr id="31" name="Object 30">
            <a:extLst>
              <a:ext uri="{FF2B5EF4-FFF2-40B4-BE49-F238E27FC236}">
                <a16:creationId xmlns:a16="http://schemas.microsoft.com/office/drawing/2014/main" id="{D1DDD819-86F3-4B18-BD9F-DCBD8413FBA8}"/>
              </a:ext>
            </a:extLst>
          </p:cNvPr>
          <p:cNvGraphicFramePr>
            <a:graphicFrameLocks noChangeAspect="1"/>
          </p:cNvGraphicFramePr>
          <p:nvPr>
            <p:extLst>
              <p:ext uri="{D42A27DB-BD31-4B8C-83A1-F6EECF244321}">
                <p14:modId xmlns:p14="http://schemas.microsoft.com/office/powerpoint/2010/main" val="514764340"/>
              </p:ext>
            </p:extLst>
          </p:nvPr>
        </p:nvGraphicFramePr>
        <p:xfrm>
          <a:off x="5486398" y="2842027"/>
          <a:ext cx="599023" cy="281740"/>
        </p:xfrm>
        <a:graphic>
          <a:graphicData uri="http://schemas.openxmlformats.org/presentationml/2006/ole">
            <mc:AlternateContent xmlns:mc="http://schemas.openxmlformats.org/markup-compatibility/2006">
              <mc:Choice xmlns:v="urn:schemas-microsoft-com:vml" Requires="v">
                <p:oleObj spid="_x0000_s2210" name="Packager Shell Object" showAsIcon="1" r:id="rId21" imgW="5505339" imgH="514350" progId="Package">
                  <p:embed/>
                </p:oleObj>
              </mc:Choice>
              <mc:Fallback>
                <p:oleObj name="Packager Shell Object" showAsIcon="1" r:id="rId21" imgW="5505339" imgH="514350" progId="Package">
                  <p:embed/>
                  <p:pic>
                    <p:nvPicPr>
                      <p:cNvPr id="0" name=""/>
                      <p:cNvPicPr/>
                      <p:nvPr/>
                    </p:nvPicPr>
                    <p:blipFill>
                      <a:blip r:embed="rId22"/>
                      <a:stretch>
                        <a:fillRect/>
                      </a:stretch>
                    </p:blipFill>
                    <p:spPr>
                      <a:xfrm>
                        <a:off x="5486398" y="2842027"/>
                        <a:ext cx="599023" cy="281740"/>
                      </a:xfrm>
                      <a:prstGeom prst="rect">
                        <a:avLst/>
                      </a:prstGeom>
                    </p:spPr>
                  </p:pic>
                </p:oleObj>
              </mc:Fallback>
            </mc:AlternateContent>
          </a:graphicData>
        </a:graphic>
      </p:graphicFrame>
      <p:graphicFrame>
        <p:nvGraphicFramePr>
          <p:cNvPr id="33" name="Object 32">
            <a:extLst>
              <a:ext uri="{FF2B5EF4-FFF2-40B4-BE49-F238E27FC236}">
                <a16:creationId xmlns:a16="http://schemas.microsoft.com/office/drawing/2014/main" id="{196E3E6B-E1E3-47B2-9552-34D6276F0A73}"/>
              </a:ext>
            </a:extLst>
          </p:cNvPr>
          <p:cNvGraphicFramePr>
            <a:graphicFrameLocks noChangeAspect="1"/>
          </p:cNvGraphicFramePr>
          <p:nvPr>
            <p:extLst>
              <p:ext uri="{D42A27DB-BD31-4B8C-83A1-F6EECF244321}">
                <p14:modId xmlns:p14="http://schemas.microsoft.com/office/powerpoint/2010/main" val="951206761"/>
              </p:ext>
            </p:extLst>
          </p:nvPr>
        </p:nvGraphicFramePr>
        <p:xfrm>
          <a:off x="5495922" y="3037181"/>
          <a:ext cx="599024" cy="321823"/>
        </p:xfrm>
        <a:graphic>
          <a:graphicData uri="http://schemas.openxmlformats.org/presentationml/2006/ole">
            <mc:AlternateContent xmlns:mc="http://schemas.openxmlformats.org/markup-compatibility/2006">
              <mc:Choice xmlns:v="urn:schemas-microsoft-com:vml" Requires="v">
                <p:oleObj spid="_x0000_s2211" name="Packager Shell Object" showAsIcon="1" r:id="rId23" imgW="5172130" imgH="514350" progId="Package">
                  <p:embed/>
                </p:oleObj>
              </mc:Choice>
              <mc:Fallback>
                <p:oleObj name="Packager Shell Object" showAsIcon="1" r:id="rId23" imgW="5172130" imgH="514350" progId="Package">
                  <p:embed/>
                  <p:pic>
                    <p:nvPicPr>
                      <p:cNvPr id="0" name=""/>
                      <p:cNvPicPr/>
                      <p:nvPr/>
                    </p:nvPicPr>
                    <p:blipFill>
                      <a:blip r:embed="rId24"/>
                      <a:stretch>
                        <a:fillRect/>
                      </a:stretch>
                    </p:blipFill>
                    <p:spPr>
                      <a:xfrm>
                        <a:off x="5495922" y="3037181"/>
                        <a:ext cx="599024" cy="321823"/>
                      </a:xfrm>
                      <a:prstGeom prst="rect">
                        <a:avLst/>
                      </a:prstGeom>
                    </p:spPr>
                  </p:pic>
                </p:oleObj>
              </mc:Fallback>
            </mc:AlternateContent>
          </a:graphicData>
        </a:graphic>
      </p:graphicFrame>
      <p:pic>
        <p:nvPicPr>
          <p:cNvPr id="35" name="Picture 34">
            <a:extLst>
              <a:ext uri="{FF2B5EF4-FFF2-40B4-BE49-F238E27FC236}">
                <a16:creationId xmlns:a16="http://schemas.microsoft.com/office/drawing/2014/main" id="{1EBCBD52-BC35-4B07-862D-6EEA3A095388}"/>
              </a:ext>
            </a:extLst>
          </p:cNvPr>
          <p:cNvPicPr>
            <a:picLocks noChangeAspect="1"/>
          </p:cNvPicPr>
          <p:nvPr/>
        </p:nvPicPr>
        <p:blipFill>
          <a:blip r:embed="rId25"/>
          <a:stretch>
            <a:fillRect/>
          </a:stretch>
        </p:blipFill>
        <p:spPr>
          <a:xfrm>
            <a:off x="398205" y="3818536"/>
            <a:ext cx="6147455" cy="581025"/>
          </a:xfrm>
          <a:prstGeom prst="rect">
            <a:avLst/>
          </a:prstGeom>
        </p:spPr>
      </p:pic>
    </p:spTree>
    <p:extLst>
      <p:ext uri="{BB962C8B-B14F-4D97-AF65-F5344CB8AC3E}">
        <p14:creationId xmlns:p14="http://schemas.microsoft.com/office/powerpoint/2010/main" val="9592135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9149</TotalTime>
  <Words>1257</Words>
  <Application>Microsoft Office PowerPoint</Application>
  <PresentationFormat>Widescreen</PresentationFormat>
  <Paragraphs>190</Paragraphs>
  <Slides>8</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8</vt:i4>
      </vt:variant>
    </vt:vector>
  </HeadingPairs>
  <TitlesOfParts>
    <vt:vector size="14" baseType="lpstr">
      <vt:lpstr>Arial</vt:lpstr>
      <vt:lpstr>Calibri</vt:lpstr>
      <vt:lpstr>Calibri Light</vt:lpstr>
      <vt:lpstr>Wingdings</vt:lpstr>
      <vt:lpstr>Office Theme</vt:lpstr>
      <vt:lpstr>Packager Shell Object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Clarke-Dias, Fernanda</dc:creator>
  <cp:lastModifiedBy>Maddox, Ashlynn</cp:lastModifiedBy>
  <cp:revision>159</cp:revision>
  <dcterms:created xsi:type="dcterms:W3CDTF">2023-03-09T19:32:37Z</dcterms:created>
  <dcterms:modified xsi:type="dcterms:W3CDTF">2024-09-26T19:58:36Z</dcterms:modified>
</cp:coreProperties>
</file>